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3"/>
  </p:notesMasterIdLst>
  <p:sldIdLst>
    <p:sldId id="256" r:id="rId2"/>
    <p:sldId id="299" r:id="rId3"/>
    <p:sldId id="300" r:id="rId4"/>
    <p:sldId id="346" r:id="rId5"/>
    <p:sldId id="298" r:id="rId6"/>
    <p:sldId id="267" r:id="rId7"/>
    <p:sldId id="278" r:id="rId8"/>
    <p:sldId id="368" r:id="rId9"/>
    <p:sldId id="369" r:id="rId10"/>
    <p:sldId id="350" r:id="rId11"/>
    <p:sldId id="351" r:id="rId12"/>
    <p:sldId id="352" r:id="rId13"/>
    <p:sldId id="353" r:id="rId14"/>
    <p:sldId id="402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403" r:id="rId26"/>
    <p:sldId id="365" r:id="rId27"/>
    <p:sldId id="366" r:id="rId28"/>
    <p:sldId id="367" r:id="rId29"/>
    <p:sldId id="373" r:id="rId30"/>
    <p:sldId id="408" r:id="rId31"/>
    <p:sldId id="375" r:id="rId32"/>
    <p:sldId id="330" r:id="rId33"/>
    <p:sldId id="331" r:id="rId34"/>
    <p:sldId id="325" r:id="rId35"/>
    <p:sldId id="296" r:id="rId36"/>
    <p:sldId id="297" r:id="rId37"/>
    <p:sldId id="335" r:id="rId38"/>
    <p:sldId id="336" r:id="rId39"/>
    <p:sldId id="378" r:id="rId40"/>
    <p:sldId id="379" r:id="rId41"/>
    <p:sldId id="383" r:id="rId42"/>
    <p:sldId id="384" r:id="rId43"/>
    <p:sldId id="385" r:id="rId44"/>
    <p:sldId id="380" r:id="rId45"/>
    <p:sldId id="381" r:id="rId46"/>
    <p:sldId id="382" r:id="rId47"/>
    <p:sldId id="416" r:id="rId48"/>
    <p:sldId id="390" r:id="rId49"/>
    <p:sldId id="417" r:id="rId50"/>
    <p:sldId id="389" r:id="rId51"/>
    <p:sldId id="391" r:id="rId52"/>
    <p:sldId id="404" r:id="rId53"/>
    <p:sldId id="405" r:id="rId54"/>
    <p:sldId id="339" r:id="rId55"/>
    <p:sldId id="386" r:id="rId56"/>
    <p:sldId id="341" r:id="rId57"/>
    <p:sldId id="388" r:id="rId58"/>
    <p:sldId id="343" r:id="rId59"/>
    <p:sldId id="344" r:id="rId60"/>
    <p:sldId id="345" r:id="rId61"/>
    <p:sldId id="410" r:id="rId62"/>
    <p:sldId id="411" r:id="rId63"/>
    <p:sldId id="412" r:id="rId64"/>
    <p:sldId id="279" r:id="rId65"/>
    <p:sldId id="322" r:id="rId66"/>
    <p:sldId id="396" r:id="rId67"/>
    <p:sldId id="397" r:id="rId68"/>
    <p:sldId id="399" r:id="rId69"/>
    <p:sldId id="395" r:id="rId70"/>
    <p:sldId id="398" r:id="rId71"/>
    <p:sldId id="409" r:id="rId7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1942" autoAdjust="0"/>
  </p:normalViewPr>
  <p:slideViewPr>
    <p:cSldViewPr snapToGrid="0">
      <p:cViewPr>
        <p:scale>
          <a:sx n="75" d="100"/>
          <a:sy n="75" d="100"/>
        </p:scale>
        <p:origin x="1134" y="-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47.wmf"/><Relationship Id="rId6" Type="http://schemas.openxmlformats.org/officeDocument/2006/relationships/image" Target="../media/image55.wmf"/><Relationship Id="rId11" Type="http://schemas.openxmlformats.org/officeDocument/2006/relationships/image" Target="../media/image58.wmf"/><Relationship Id="rId5" Type="http://schemas.openxmlformats.org/officeDocument/2006/relationships/image" Target="../media/image54.wmf"/><Relationship Id="rId10" Type="http://schemas.openxmlformats.org/officeDocument/2006/relationships/image" Target="../media/image9.wmf"/><Relationship Id="rId4" Type="http://schemas.openxmlformats.org/officeDocument/2006/relationships/image" Target="../media/image53.wmf"/><Relationship Id="rId9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60.wmf"/><Relationship Id="rId4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66.wmf"/><Relationship Id="rId1" Type="http://schemas.openxmlformats.org/officeDocument/2006/relationships/image" Target="../media/image7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76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23.wmf"/><Relationship Id="rId1" Type="http://schemas.openxmlformats.org/officeDocument/2006/relationships/image" Target="../media/image78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5.wmf"/><Relationship Id="rId6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89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5.wmf"/><Relationship Id="rId6" Type="http://schemas.openxmlformats.org/officeDocument/2006/relationships/image" Target="../media/image91.wmf"/><Relationship Id="rId5" Type="http://schemas.openxmlformats.org/officeDocument/2006/relationships/image" Target="../media/image86.wmf"/><Relationship Id="rId4" Type="http://schemas.openxmlformats.org/officeDocument/2006/relationships/image" Target="../media/image90.wmf"/><Relationship Id="rId9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95.wmf"/><Relationship Id="rId6" Type="http://schemas.openxmlformats.org/officeDocument/2006/relationships/image" Target="../media/image97.wmf"/><Relationship Id="rId5" Type="http://schemas.openxmlformats.org/officeDocument/2006/relationships/image" Target="../media/image73.wmf"/><Relationship Id="rId4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3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0.wmf"/><Relationship Id="rId1" Type="http://schemas.openxmlformats.org/officeDocument/2006/relationships/image" Target="../media/image97.wmf"/><Relationship Id="rId4" Type="http://schemas.openxmlformats.org/officeDocument/2006/relationships/image" Target="../media/image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00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89.wmf"/><Relationship Id="rId7" Type="http://schemas.openxmlformats.org/officeDocument/2006/relationships/image" Target="../media/image106.wmf"/><Relationship Id="rId2" Type="http://schemas.openxmlformats.org/officeDocument/2006/relationships/image" Target="../media/image87.wmf"/><Relationship Id="rId1" Type="http://schemas.openxmlformats.org/officeDocument/2006/relationships/image" Target="../media/image85.wmf"/><Relationship Id="rId6" Type="http://schemas.openxmlformats.org/officeDocument/2006/relationships/image" Target="../media/image91.wmf"/><Relationship Id="rId5" Type="http://schemas.openxmlformats.org/officeDocument/2006/relationships/image" Target="../media/image105.wmf"/><Relationship Id="rId4" Type="http://schemas.openxmlformats.org/officeDocument/2006/relationships/image" Target="../media/image90.wmf"/><Relationship Id="rId9" Type="http://schemas.openxmlformats.org/officeDocument/2006/relationships/image" Target="../media/image10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Relationship Id="rId5" Type="http://schemas.openxmlformats.org/officeDocument/2006/relationships/image" Target="../media/image111.wmf"/><Relationship Id="rId4" Type="http://schemas.openxmlformats.org/officeDocument/2006/relationships/image" Target="../media/image5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58.wmf"/><Relationship Id="rId7" Type="http://schemas.openxmlformats.org/officeDocument/2006/relationships/image" Target="../media/image123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9.wmf"/><Relationship Id="rId7" Type="http://schemas.openxmlformats.org/officeDocument/2006/relationships/image" Target="../media/image124.wmf"/><Relationship Id="rId2" Type="http://schemas.openxmlformats.org/officeDocument/2006/relationships/image" Target="../media/image125.wmf"/><Relationship Id="rId1" Type="http://schemas.openxmlformats.org/officeDocument/2006/relationships/image" Target="../media/image128.wmf"/><Relationship Id="rId6" Type="http://schemas.openxmlformats.org/officeDocument/2006/relationships/image" Target="../media/image132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7.wmf"/><Relationship Id="rId7" Type="http://schemas.openxmlformats.org/officeDocument/2006/relationships/image" Target="../media/image142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8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wmf"/><Relationship Id="rId1" Type="http://schemas.openxmlformats.org/officeDocument/2006/relationships/image" Target="../media/image103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0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5.wmf"/><Relationship Id="rId4" Type="http://schemas.openxmlformats.org/officeDocument/2006/relationships/image" Target="../media/image14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wmf"/><Relationship Id="rId1" Type="http://schemas.openxmlformats.org/officeDocument/2006/relationships/image" Target="../media/image15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03.wmf"/><Relationship Id="rId1" Type="http://schemas.openxmlformats.org/officeDocument/2006/relationships/image" Target="../media/image16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wmf"/><Relationship Id="rId2" Type="http://schemas.openxmlformats.org/officeDocument/2006/relationships/image" Target="../media/image164.wmf"/><Relationship Id="rId1" Type="http://schemas.openxmlformats.org/officeDocument/2006/relationships/image" Target="../media/image163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6.wmf"/><Relationship Id="rId4" Type="http://schemas.openxmlformats.org/officeDocument/2006/relationships/image" Target="../media/image16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20.wmf"/><Relationship Id="rId5" Type="http://schemas.openxmlformats.org/officeDocument/2006/relationships/image" Target="../media/image170.wmf"/><Relationship Id="rId4" Type="http://schemas.openxmlformats.org/officeDocument/2006/relationships/image" Target="../media/image16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wmf"/><Relationship Id="rId3" Type="http://schemas.openxmlformats.org/officeDocument/2006/relationships/image" Target="../media/image8.wmf"/><Relationship Id="rId7" Type="http://schemas.openxmlformats.org/officeDocument/2006/relationships/image" Target="../media/image173.wmf"/><Relationship Id="rId2" Type="http://schemas.openxmlformats.org/officeDocument/2006/relationships/image" Target="../media/image171.wmf"/><Relationship Id="rId1" Type="http://schemas.openxmlformats.org/officeDocument/2006/relationships/image" Target="../media/image163.wmf"/><Relationship Id="rId6" Type="http://schemas.openxmlformats.org/officeDocument/2006/relationships/image" Target="../media/image172.wmf"/><Relationship Id="rId5" Type="http://schemas.openxmlformats.org/officeDocument/2006/relationships/image" Target="../media/image170.wmf"/><Relationship Id="rId4" Type="http://schemas.openxmlformats.org/officeDocument/2006/relationships/image" Target="../media/image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7" Type="http://schemas.openxmlformats.org/officeDocument/2006/relationships/image" Target="../media/image182.wmf"/><Relationship Id="rId2" Type="http://schemas.openxmlformats.org/officeDocument/2006/relationships/image" Target="../media/image177.wmf"/><Relationship Id="rId1" Type="http://schemas.openxmlformats.org/officeDocument/2006/relationships/image" Target="../media/image176.wmf"/><Relationship Id="rId6" Type="http://schemas.openxmlformats.org/officeDocument/2006/relationships/image" Target="../media/image181.wmf"/><Relationship Id="rId5" Type="http://schemas.openxmlformats.org/officeDocument/2006/relationships/image" Target="../media/image180.wmf"/><Relationship Id="rId4" Type="http://schemas.openxmlformats.org/officeDocument/2006/relationships/image" Target="../media/image179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wmf"/><Relationship Id="rId2" Type="http://schemas.openxmlformats.org/officeDocument/2006/relationships/image" Target="../media/image185.wmf"/><Relationship Id="rId1" Type="http://schemas.openxmlformats.org/officeDocument/2006/relationships/image" Target="../media/image176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image" Target="../media/image179.wmf"/><Relationship Id="rId7" Type="http://schemas.openxmlformats.org/officeDocument/2006/relationships/image" Target="../media/image189.wmf"/><Relationship Id="rId2" Type="http://schemas.openxmlformats.org/officeDocument/2006/relationships/image" Target="../media/image177.wmf"/><Relationship Id="rId1" Type="http://schemas.openxmlformats.org/officeDocument/2006/relationships/image" Target="../media/image186.wmf"/><Relationship Id="rId6" Type="http://schemas.openxmlformats.org/officeDocument/2006/relationships/image" Target="../media/image188.wmf"/><Relationship Id="rId5" Type="http://schemas.openxmlformats.org/officeDocument/2006/relationships/image" Target="../media/image187.wmf"/><Relationship Id="rId4" Type="http://schemas.openxmlformats.org/officeDocument/2006/relationships/image" Target="../media/image180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77.wmf"/><Relationship Id="rId1" Type="http://schemas.openxmlformats.org/officeDocument/2006/relationships/image" Target="../media/image186.wmf"/><Relationship Id="rId5" Type="http://schemas.openxmlformats.org/officeDocument/2006/relationships/image" Target="../media/image189.wmf"/><Relationship Id="rId4" Type="http://schemas.openxmlformats.org/officeDocument/2006/relationships/image" Target="../media/image180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wmf"/><Relationship Id="rId7" Type="http://schemas.openxmlformats.org/officeDocument/2006/relationships/image" Target="../media/image189.wmf"/><Relationship Id="rId2" Type="http://schemas.openxmlformats.org/officeDocument/2006/relationships/image" Target="../media/image192.wmf"/><Relationship Id="rId1" Type="http://schemas.openxmlformats.org/officeDocument/2006/relationships/image" Target="../media/image178.wmf"/><Relationship Id="rId6" Type="http://schemas.openxmlformats.org/officeDocument/2006/relationships/image" Target="../media/image186.wmf"/><Relationship Id="rId5" Type="http://schemas.openxmlformats.org/officeDocument/2006/relationships/image" Target="../media/image195.wmf"/><Relationship Id="rId4" Type="http://schemas.openxmlformats.org/officeDocument/2006/relationships/image" Target="../media/image194.wmf"/></Relationships>
</file>

<file path=ppt/drawings/_rels/vmlDrawing4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wmf"/><Relationship Id="rId3" Type="http://schemas.openxmlformats.org/officeDocument/2006/relationships/image" Target="../media/image198.wmf"/><Relationship Id="rId7" Type="http://schemas.openxmlformats.org/officeDocument/2006/relationships/image" Target="../media/image193.wmf"/><Relationship Id="rId2" Type="http://schemas.openxmlformats.org/officeDocument/2006/relationships/image" Target="../media/image197.wmf"/><Relationship Id="rId1" Type="http://schemas.openxmlformats.org/officeDocument/2006/relationships/image" Target="../media/image196.wmf"/><Relationship Id="rId6" Type="http://schemas.openxmlformats.org/officeDocument/2006/relationships/image" Target="../media/image192.wmf"/><Relationship Id="rId5" Type="http://schemas.openxmlformats.org/officeDocument/2006/relationships/image" Target="../media/image189.wmf"/><Relationship Id="rId4" Type="http://schemas.openxmlformats.org/officeDocument/2006/relationships/image" Target="../media/image18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wmf"/><Relationship Id="rId2" Type="http://schemas.openxmlformats.org/officeDocument/2006/relationships/image" Target="../media/image200.wmf"/><Relationship Id="rId1" Type="http://schemas.openxmlformats.org/officeDocument/2006/relationships/image" Target="../media/image19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wmf"/><Relationship Id="rId7" Type="http://schemas.openxmlformats.org/officeDocument/2006/relationships/image" Target="../media/image217.wmf"/><Relationship Id="rId2" Type="http://schemas.openxmlformats.org/officeDocument/2006/relationships/image" Target="../media/image212.wmf"/><Relationship Id="rId1" Type="http://schemas.openxmlformats.org/officeDocument/2006/relationships/image" Target="../media/image211.wmf"/><Relationship Id="rId6" Type="http://schemas.openxmlformats.org/officeDocument/2006/relationships/image" Target="../media/image216.wmf"/><Relationship Id="rId5" Type="http://schemas.openxmlformats.org/officeDocument/2006/relationships/image" Target="../media/image215.wmf"/><Relationship Id="rId4" Type="http://schemas.openxmlformats.org/officeDocument/2006/relationships/image" Target="../media/image21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wmf"/><Relationship Id="rId2" Type="http://schemas.openxmlformats.org/officeDocument/2006/relationships/image" Target="../media/image219.wmf"/><Relationship Id="rId1" Type="http://schemas.openxmlformats.org/officeDocument/2006/relationships/image" Target="../media/image218.wmf"/><Relationship Id="rId6" Type="http://schemas.openxmlformats.org/officeDocument/2006/relationships/image" Target="../media/image223.wmf"/><Relationship Id="rId5" Type="http://schemas.openxmlformats.org/officeDocument/2006/relationships/image" Target="../media/image222.wmf"/><Relationship Id="rId4" Type="http://schemas.openxmlformats.org/officeDocument/2006/relationships/image" Target="../media/image221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wmf"/><Relationship Id="rId1" Type="http://schemas.openxmlformats.org/officeDocument/2006/relationships/image" Target="../media/image2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1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Relationship Id="rId9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17088-2881-464F-AA4A-151358CC649A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6C9C4-E74D-4723-B74E-A20EC9FA2D3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032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.com.tw/article_content.asp?sn=0902060012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97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362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4146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Memorize</a:t>
            </a:r>
            <a:r>
              <a:rPr lang="en-US" altLang="zh-TW" baseline="0" dirty="0" smtClean="0"/>
              <a:t> this!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3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is u(-t)???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51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Memorize</a:t>
            </a:r>
            <a:r>
              <a:rPr lang="en-US" altLang="zh-TW" baseline="0" dirty="0" smtClean="0"/>
              <a:t> this!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125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Memorize</a:t>
            </a:r>
            <a:r>
              <a:rPr lang="en-US" altLang="zh-TW" baseline="0" dirty="0" smtClean="0"/>
              <a:t> this!</a:t>
            </a:r>
          </a:p>
          <a:p>
            <a:r>
              <a:rPr lang="en-US" altLang="zh-TW" baseline="0" dirty="0" smtClean="0"/>
              <a:t>How to memorize tau?</a:t>
            </a:r>
          </a:p>
          <a:p>
            <a:r>
              <a:rPr lang="en-US" altLang="zh-TW" baseline="0" dirty="0" smtClean="0"/>
              <a:t>What happen if R is negative?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173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/>
              <a:t>Natural Response</a:t>
            </a:r>
            <a:r>
              <a:rPr lang="zh-TW" altLang="en-US" sz="1200" baseline="0" dirty="0" smtClean="0"/>
              <a:t> </a:t>
            </a:r>
            <a:r>
              <a:rPr lang="en-US" altLang="zh-TW" sz="1200" baseline="0" dirty="0" smtClean="0"/>
              <a:t>and </a:t>
            </a:r>
            <a:r>
              <a:rPr lang="en-US" altLang="zh-TW" sz="1200" dirty="0" smtClean="0"/>
              <a:t>Forced Response is not mentioned</a:t>
            </a:r>
            <a:r>
              <a:rPr lang="en-US" altLang="zh-TW" sz="1200" baseline="0" dirty="0" smtClean="0"/>
              <a:t> here</a:t>
            </a: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265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7904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does</a:t>
            </a:r>
            <a:r>
              <a:rPr lang="en-US" altLang="zh-TW" baseline="0" dirty="0" smtClean="0"/>
              <a:t> it looks like?</a:t>
            </a:r>
          </a:p>
          <a:p>
            <a:r>
              <a:rPr lang="en-US" altLang="zh-TW" baseline="0" dirty="0" smtClean="0"/>
              <a:t>Violate superposition</a:t>
            </a:r>
            <a:endParaRPr lang="zh-TW" alt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3995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037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 described using only a first order differential equation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4001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2024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894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Important</a:t>
            </a:r>
            <a:r>
              <a:rPr lang="en-US" altLang="zh-TW" baseline="0" dirty="0" smtClean="0"/>
              <a:t> in the next slide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369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2277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Meta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1" dirty="0" smtClean="0"/>
              <a:t>State</a:t>
            </a:r>
            <a:r>
              <a:rPr lang="en-US" altLang="zh-TW" sz="1200" dirty="0" smtClean="0"/>
              <a:t> incorporates all information about the past to predict the future</a:t>
            </a:r>
          </a:p>
          <a:p>
            <a:r>
              <a:rPr lang="en-US" altLang="zh-TW" dirty="0" smtClean="0"/>
              <a:t>V(t) does</a:t>
            </a:r>
            <a:r>
              <a:rPr lang="en-US" altLang="zh-TW" baseline="0" dirty="0" smtClean="0"/>
              <a:t> not depend on </a:t>
            </a:r>
            <a:r>
              <a:rPr lang="en-US" altLang="zh-TW" baseline="0" dirty="0" err="1" smtClean="0"/>
              <a:t>i</a:t>
            </a:r>
            <a:r>
              <a:rPr lang="en-US" altLang="zh-TW" baseline="0" dirty="0" smtClean="0"/>
              <a:t>(t-1)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60075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1775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255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493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Draw</a:t>
            </a:r>
            <a:r>
              <a:rPr lang="en-US" altLang="zh-TW" baseline="0" dirty="0" smtClean="0"/>
              <a:t> on the broad to compute </a:t>
            </a:r>
            <a:r>
              <a:rPr lang="en-US" altLang="zh-TW" baseline="0" dirty="0" err="1" smtClean="0"/>
              <a:t>voc</a:t>
            </a:r>
            <a:endParaRPr lang="en-US" altLang="zh-TW" baseline="0" dirty="0" smtClean="0"/>
          </a:p>
          <a:p>
            <a:r>
              <a:rPr lang="en-US" altLang="zh-TW" baseline="0" dirty="0" smtClean="0"/>
              <a:t>1. Suppress 60 V: 12||24=12X24/(12+24)=8 =&gt; -8V</a:t>
            </a:r>
          </a:p>
          <a:p>
            <a:r>
              <a:rPr lang="en-US" altLang="zh-TW" baseline="0" dirty="0" smtClean="0"/>
              <a:t>2. Suppress 16V: 8X24/(8+24)=6 =&gt; 20V</a:t>
            </a:r>
          </a:p>
          <a:p>
            <a:r>
              <a:rPr lang="en-US" altLang="zh-TW" baseline="0" dirty="0" smtClean="0"/>
              <a:t>All: 12V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6638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Tau = 6k X 100mu F = 0.6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V(1-)= …… -9.73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3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6121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692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What are V0, </a:t>
            </a:r>
            <a:r>
              <a:rPr lang="en-US" altLang="zh-TW" baseline="0" dirty="0" err="1" smtClean="0"/>
              <a:t>Vx</a:t>
            </a:r>
            <a:r>
              <a:rPr lang="en-US" altLang="zh-TW" baseline="0" dirty="0" smtClean="0"/>
              <a:t>, to and tau?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7604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9395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489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4769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https://www.sparkfun.com/datasheets/LCD/HOW%20DOES%20IT%20WORK.pdf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Press,</a:t>
            </a:r>
            <a:r>
              <a:rPr lang="en-US" altLang="zh-TW" baseline="0" dirty="0" smtClean="0"/>
              <a:t> therefore touch, but how to detect the position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Draw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Change direction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9010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http://maciku.blogspot.com/2010/11/iphone.html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http://www.mem.com.tw/article_content.asp?sn=0902060012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network, </a:t>
            </a:r>
            <a:r>
              <a:rPr lang="zh-TW" altLang="en-US" dirty="0" smtClean="0"/>
              <a:t>寄生電容</a:t>
            </a:r>
            <a:endParaRPr lang="en-US" altLang="zh-TW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Draw a simple one,  Pick one line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What happen with finger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dirty="0" smtClean="0"/>
              <a:t>Capacitance</a:t>
            </a:r>
            <a:r>
              <a:rPr lang="en-US" altLang="zh-TW" baseline="0" dirty="0" smtClean="0"/>
              <a:t> change, larger or smaller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Pulse </a:t>
            </a:r>
            <a:r>
              <a:rPr lang="en-US" altLang="zh-TW" baseline="0" dirty="0" err="1" smtClean="0"/>
              <a:t>respose</a:t>
            </a:r>
            <a:endParaRPr lang="en-US" altLang="zh-TW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TW" baseline="0" dirty="0" smtClean="0"/>
              <a:t>Tau is larger or smaller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5594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Dorf</a:t>
            </a:r>
            <a:r>
              <a:rPr lang="en-US" altLang="zh-TW" dirty="0" smtClean="0"/>
              <a:t> P349 </a:t>
            </a:r>
          </a:p>
          <a:p>
            <a:r>
              <a:rPr lang="en-US" altLang="zh-TW" dirty="0" smtClean="0"/>
              <a:t>Tau is negative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9051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Dorf</a:t>
            </a:r>
            <a:r>
              <a:rPr lang="en-US" altLang="zh-TW" dirty="0" smtClean="0"/>
              <a:t> P349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16380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Dorf</a:t>
            </a:r>
            <a:r>
              <a:rPr lang="en-US" altLang="zh-TW" dirty="0" smtClean="0"/>
              <a:t> P349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23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i="1" u="sng" dirty="0" smtClean="0"/>
              <a:t>Switched DC</a:t>
            </a:r>
            <a:endParaRPr lang="zh-TW" altLang="en-US" sz="1200" b="1" i="1" u="sng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49380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Dorf</a:t>
            </a:r>
            <a:r>
              <a:rPr lang="en-US" altLang="zh-TW" dirty="0" smtClean="0"/>
              <a:t> P349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46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Vu(t)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37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69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What is u(-t)???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674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676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6C9C4-E74D-4723-B74E-A20EC9FA2D3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8632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700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49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924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83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81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99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861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72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840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276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29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50B8-5937-4059-B25E-0F57EEBB9712}" type="datetimeFigureOut">
              <a:rPr lang="zh-TW" altLang="en-US" smtClean="0"/>
              <a:t>2014/10/31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7B40B-38F2-471B-947E-99A60F21B1F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6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9.wmf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1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11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29.pn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1.wmf"/><Relationship Id="rId10" Type="http://schemas.openxmlformats.org/officeDocument/2006/relationships/image" Target="../media/image33.wmf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7.wmf"/><Relationship Id="rId22" Type="http://schemas.openxmlformats.org/officeDocument/2006/relationships/image" Target="../media/image3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9.png"/><Relationship Id="rId5" Type="http://schemas.openxmlformats.org/officeDocument/2006/relationships/image" Target="../media/image47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4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54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2.bin"/><Relationship Id="rId3" Type="http://schemas.openxmlformats.org/officeDocument/2006/relationships/oleObject" Target="../embeddings/oleObject50.bin"/><Relationship Id="rId21" Type="http://schemas.openxmlformats.org/officeDocument/2006/relationships/image" Target="../media/image57.wmf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5.wmf"/><Relationship Id="rId25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image" Target="../media/image53.wmf"/><Relationship Id="rId24" Type="http://schemas.openxmlformats.org/officeDocument/2006/relationships/oleObject" Target="../embeddings/oleObject61.bin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image" Target="../media/image8.wmf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56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60.bin"/><Relationship Id="rId27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61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9.wmf"/><Relationship Id="rId4" Type="http://schemas.openxmlformats.org/officeDocument/2006/relationships/image" Target="../media/image62.gif"/><Relationship Id="rId9" Type="http://schemas.openxmlformats.org/officeDocument/2006/relationships/oleObject" Target="../embeddings/oleObject6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png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4.wmf"/><Relationship Id="rId11" Type="http://schemas.openxmlformats.org/officeDocument/2006/relationships/image" Target="../media/image66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0.png"/><Relationship Id="rId9" Type="http://schemas.openxmlformats.org/officeDocument/2006/relationships/image" Target="../media/image62.gif"/><Relationship Id="rId14" Type="http://schemas.openxmlformats.org/officeDocument/2006/relationships/image" Target="../media/image6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2.gif"/><Relationship Id="rId12" Type="http://schemas.openxmlformats.org/officeDocument/2006/relationships/oleObject" Target="../embeddings/oleObject76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1.png"/><Relationship Id="rId11" Type="http://schemas.openxmlformats.org/officeDocument/2006/relationships/image" Target="../media/image73.wmf"/><Relationship Id="rId5" Type="http://schemas.openxmlformats.org/officeDocument/2006/relationships/image" Target="../media/image72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77.png"/><Relationship Id="rId4" Type="http://schemas.openxmlformats.org/officeDocument/2006/relationships/image" Target="../media/image8.wmf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84.wmf"/><Relationship Id="rId3" Type="http://schemas.openxmlformats.org/officeDocument/2006/relationships/oleObject" Target="../embeddings/oleObject83.bin"/><Relationship Id="rId21" Type="http://schemas.openxmlformats.org/officeDocument/2006/relationships/image" Target="../media/image22.png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image" Target="../media/image86.wmf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91.bin"/><Relationship Id="rId4" Type="http://schemas.openxmlformats.org/officeDocument/2006/relationships/image" Target="../media/image78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2.wmf"/><Relationship Id="rId22" Type="http://schemas.openxmlformats.org/officeDocument/2006/relationships/oleObject" Target="../embeddings/oleObject9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oleObject" Target="../embeddings/oleObject98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7.wmf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6.wmf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88.wmf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9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07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94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90.wmf"/><Relationship Id="rId5" Type="http://schemas.openxmlformats.org/officeDocument/2006/relationships/image" Target="../media/image85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100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105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13" Type="http://schemas.openxmlformats.org/officeDocument/2006/relationships/oleObject" Target="../embeddings/oleObject113.bin"/><Relationship Id="rId3" Type="http://schemas.openxmlformats.org/officeDocument/2006/relationships/image" Target="../media/image98.png"/><Relationship Id="rId7" Type="http://schemas.openxmlformats.org/officeDocument/2006/relationships/image" Target="../media/image8.wmf"/><Relationship Id="rId12" Type="http://schemas.openxmlformats.org/officeDocument/2006/relationships/image" Target="../media/image9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10.bin"/><Relationship Id="rId11" Type="http://schemas.openxmlformats.org/officeDocument/2006/relationships/image" Target="../media/image96.wmf"/><Relationship Id="rId5" Type="http://schemas.openxmlformats.org/officeDocument/2006/relationships/image" Target="../media/image95.wmf"/><Relationship Id="rId15" Type="http://schemas.openxmlformats.org/officeDocument/2006/relationships/oleObject" Target="../embeddings/oleObject114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9.bin"/><Relationship Id="rId9" Type="http://schemas.openxmlformats.org/officeDocument/2006/relationships/image" Target="../media/image9.wmf"/><Relationship Id="rId14" Type="http://schemas.openxmlformats.org/officeDocument/2006/relationships/image" Target="../media/image7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oleObject" Target="../embeddings/oleObject115.bin"/><Relationship Id="rId7" Type="http://schemas.openxmlformats.org/officeDocument/2006/relationships/image" Target="../media/image100.wmf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16.bin"/><Relationship Id="rId11" Type="http://schemas.openxmlformats.org/officeDocument/2006/relationships/oleObject" Target="../embeddings/oleObject119.bin"/><Relationship Id="rId5" Type="http://schemas.openxmlformats.org/officeDocument/2006/relationships/image" Target="../media/image101.png"/><Relationship Id="rId10" Type="http://schemas.openxmlformats.org/officeDocument/2006/relationships/image" Target="../media/image8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8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wmf"/><Relationship Id="rId11" Type="http://schemas.openxmlformats.org/officeDocument/2006/relationships/image" Target="../media/image100.wmf"/><Relationship Id="rId5" Type="http://schemas.openxmlformats.org/officeDocument/2006/relationships/oleObject" Target="../embeddings/oleObject121.bin"/><Relationship Id="rId10" Type="http://schemas.openxmlformats.org/officeDocument/2006/relationships/oleObject" Target="../embeddings/oleObject123.bin"/><Relationship Id="rId4" Type="http://schemas.openxmlformats.org/officeDocument/2006/relationships/image" Target="../media/image8.wmf"/><Relationship Id="rId9" Type="http://schemas.openxmlformats.org/officeDocument/2006/relationships/image" Target="../media/image1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8.bin"/><Relationship Id="rId3" Type="http://schemas.openxmlformats.org/officeDocument/2006/relationships/image" Target="../media/image77.png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126.bin"/><Relationship Id="rId9" Type="http://schemas.openxmlformats.org/officeDocument/2006/relationships/image" Target="../media/image10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13" Type="http://schemas.openxmlformats.org/officeDocument/2006/relationships/image" Target="../media/image105.wmf"/><Relationship Id="rId18" Type="http://schemas.openxmlformats.org/officeDocument/2006/relationships/oleObject" Target="../embeddings/oleObject136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08.wmf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133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5.bin"/><Relationship Id="rId20" Type="http://schemas.openxmlformats.org/officeDocument/2006/relationships/oleObject" Target="../embeddings/oleObject137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30.bin"/><Relationship Id="rId11" Type="http://schemas.openxmlformats.org/officeDocument/2006/relationships/image" Target="../media/image90.wmf"/><Relationship Id="rId5" Type="http://schemas.openxmlformats.org/officeDocument/2006/relationships/image" Target="../media/image85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132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129.bin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134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112.png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0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image" Target="../media/image113.png"/><Relationship Id="rId10" Type="http://schemas.openxmlformats.org/officeDocument/2006/relationships/image" Target="../media/image51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51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14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46.bin"/><Relationship Id="rId5" Type="http://schemas.openxmlformats.org/officeDocument/2006/relationships/oleObject" Target="../embeddings/oleObject143.bin"/><Relationship Id="rId15" Type="http://schemas.openxmlformats.org/officeDocument/2006/relationships/oleObject" Target="../embeddings/oleObject148.bin"/><Relationship Id="rId10" Type="http://schemas.openxmlformats.org/officeDocument/2006/relationships/image" Target="../media/image116.wmf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9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56.bin"/><Relationship Id="rId18" Type="http://schemas.openxmlformats.org/officeDocument/2006/relationships/image" Target="../media/image123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53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20" Type="http://schemas.openxmlformats.org/officeDocument/2006/relationships/image" Target="../media/image114.wmf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52.bin"/><Relationship Id="rId15" Type="http://schemas.openxmlformats.org/officeDocument/2006/relationships/oleObject" Target="../embeddings/oleObject157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159.bin"/><Relationship Id="rId4" Type="http://schemas.openxmlformats.org/officeDocument/2006/relationships/image" Target="../media/image117.png"/><Relationship Id="rId9" Type="http://schemas.openxmlformats.org/officeDocument/2006/relationships/oleObject" Target="../embeddings/oleObject154.bin"/><Relationship Id="rId14" Type="http://schemas.openxmlformats.org/officeDocument/2006/relationships/image" Target="../media/image12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7.gif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24.wmf"/><Relationship Id="rId10" Type="http://schemas.openxmlformats.org/officeDocument/2006/relationships/image" Target="../media/image126.wmf"/><Relationship Id="rId4" Type="http://schemas.openxmlformats.org/officeDocument/2006/relationships/oleObject" Target="../embeddings/oleObject160.bin"/><Relationship Id="rId9" Type="http://schemas.openxmlformats.org/officeDocument/2006/relationships/oleObject" Target="../embeddings/oleObject162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wmf"/><Relationship Id="rId13" Type="http://schemas.openxmlformats.org/officeDocument/2006/relationships/oleObject" Target="../embeddings/oleObject168.bin"/><Relationship Id="rId18" Type="http://schemas.openxmlformats.org/officeDocument/2006/relationships/image" Target="../media/image124.wmf"/><Relationship Id="rId3" Type="http://schemas.openxmlformats.org/officeDocument/2006/relationships/oleObject" Target="../embeddings/oleObject163.bin"/><Relationship Id="rId21" Type="http://schemas.openxmlformats.org/officeDocument/2006/relationships/oleObject" Target="../embeddings/oleObject17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31.wmf"/><Relationship Id="rId17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9.bin"/><Relationship Id="rId20" Type="http://schemas.openxmlformats.org/officeDocument/2006/relationships/oleObject" Target="../embeddings/oleObject172.bin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image" Target="../media/image127.gif"/><Relationship Id="rId23" Type="http://schemas.openxmlformats.org/officeDocument/2006/relationships/oleObject" Target="../embeddings/oleObject174.bin"/><Relationship Id="rId10" Type="http://schemas.openxmlformats.org/officeDocument/2006/relationships/image" Target="../media/image130.wmf"/><Relationship Id="rId19" Type="http://schemas.openxmlformats.org/officeDocument/2006/relationships/oleObject" Target="../embeddings/oleObject171.bin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32.wmf"/><Relationship Id="rId22" Type="http://schemas.openxmlformats.org/officeDocument/2006/relationships/image" Target="../media/image133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image" Target="../media/image136.wmf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7.bin"/><Relationship Id="rId12" Type="http://schemas.openxmlformats.org/officeDocument/2006/relationships/oleObject" Target="../embeddings/oleObject179.bin"/><Relationship Id="rId17" Type="http://schemas.openxmlformats.org/officeDocument/2006/relationships/image" Target="../media/image1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1.bin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32.wmf"/><Relationship Id="rId11" Type="http://schemas.openxmlformats.org/officeDocument/2006/relationships/image" Target="../media/image135.wmf"/><Relationship Id="rId5" Type="http://schemas.openxmlformats.org/officeDocument/2006/relationships/oleObject" Target="../embeddings/oleObject176.bin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78.bin"/><Relationship Id="rId4" Type="http://schemas.openxmlformats.org/officeDocument/2006/relationships/image" Target="../media/image131.wmf"/><Relationship Id="rId9" Type="http://schemas.openxmlformats.org/officeDocument/2006/relationships/image" Target="../media/image139.png"/><Relationship Id="rId14" Type="http://schemas.openxmlformats.org/officeDocument/2006/relationships/oleObject" Target="../embeddings/oleObject18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13" Type="http://schemas.openxmlformats.org/officeDocument/2006/relationships/oleObject" Target="../embeddings/oleObject186.bin"/><Relationship Id="rId18" Type="http://schemas.openxmlformats.org/officeDocument/2006/relationships/image" Target="../media/image142.wmf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83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35.wmf"/><Relationship Id="rId11" Type="http://schemas.openxmlformats.org/officeDocument/2006/relationships/oleObject" Target="../embeddings/oleObject185.bin"/><Relationship Id="rId5" Type="http://schemas.openxmlformats.org/officeDocument/2006/relationships/oleObject" Target="../embeddings/oleObject182.bin"/><Relationship Id="rId15" Type="http://schemas.openxmlformats.org/officeDocument/2006/relationships/oleObject" Target="../embeddings/oleObject187.bin"/><Relationship Id="rId10" Type="http://schemas.openxmlformats.org/officeDocument/2006/relationships/image" Target="../media/image137.wmf"/><Relationship Id="rId19" Type="http://schemas.openxmlformats.org/officeDocument/2006/relationships/oleObject" Target="../embeddings/oleObject189.bin"/><Relationship Id="rId4" Type="http://schemas.openxmlformats.org/officeDocument/2006/relationships/image" Target="../media/image139.png"/><Relationship Id="rId9" Type="http://schemas.openxmlformats.org/officeDocument/2006/relationships/oleObject" Target="../embeddings/oleObject184.bin"/><Relationship Id="rId14" Type="http://schemas.openxmlformats.org/officeDocument/2006/relationships/image" Target="../media/image140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7" Type="http://schemas.openxmlformats.org/officeDocument/2006/relationships/image" Target="../media/image10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91.bin"/><Relationship Id="rId5" Type="http://schemas.openxmlformats.org/officeDocument/2006/relationships/image" Target="../media/image144.png"/><Relationship Id="rId4" Type="http://schemas.openxmlformats.org/officeDocument/2006/relationships/image" Target="../media/image10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oleObject" Target="../embeddings/oleObject192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46.png"/><Relationship Id="rId5" Type="http://schemas.openxmlformats.org/officeDocument/2006/relationships/image" Target="../media/image144.png"/><Relationship Id="rId4" Type="http://schemas.openxmlformats.org/officeDocument/2006/relationships/image" Target="../media/image10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6.png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95.bin"/><Relationship Id="rId11" Type="http://schemas.openxmlformats.org/officeDocument/2006/relationships/oleObject" Target="../embeddings/oleObject198.bin"/><Relationship Id="rId5" Type="http://schemas.openxmlformats.org/officeDocument/2006/relationships/image" Target="../media/image145.wmf"/><Relationship Id="rId10" Type="http://schemas.openxmlformats.org/officeDocument/2006/relationships/image" Target="../media/image148.wmf"/><Relationship Id="rId4" Type="http://schemas.openxmlformats.org/officeDocument/2006/relationships/oleObject" Target="../embeddings/oleObject194.bin"/><Relationship Id="rId9" Type="http://schemas.openxmlformats.org/officeDocument/2006/relationships/oleObject" Target="../embeddings/oleObject19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1.wmf"/><Relationship Id="rId5" Type="http://schemas.openxmlformats.org/officeDocument/2006/relationships/oleObject" Target="../embeddings/oleObject200.bin"/><Relationship Id="rId4" Type="http://schemas.openxmlformats.org/officeDocument/2006/relationships/image" Target="../media/image150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201.bin"/><Relationship Id="rId4" Type="http://schemas.openxmlformats.org/officeDocument/2006/relationships/image" Target="../media/image15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202.bin"/><Relationship Id="rId4" Type="http://schemas.openxmlformats.org/officeDocument/2006/relationships/image" Target="../media/image15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5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204.bin"/><Relationship Id="rId11" Type="http://schemas.openxmlformats.org/officeDocument/2006/relationships/image" Target="../media/image159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206.bin"/><Relationship Id="rId4" Type="http://schemas.openxmlformats.org/officeDocument/2006/relationships/oleObject" Target="../embeddings/oleObject203.bin"/><Relationship Id="rId9" Type="http://schemas.openxmlformats.org/officeDocument/2006/relationships/image" Target="../media/image15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208.bin"/><Relationship Id="rId4" Type="http://schemas.openxmlformats.org/officeDocument/2006/relationships/image" Target="../media/image15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210.bin"/><Relationship Id="rId5" Type="http://schemas.openxmlformats.org/officeDocument/2006/relationships/image" Target="../media/image161.wmf"/><Relationship Id="rId10" Type="http://schemas.openxmlformats.org/officeDocument/2006/relationships/image" Target="../media/image162.wmf"/><Relationship Id="rId4" Type="http://schemas.openxmlformats.org/officeDocument/2006/relationships/oleObject" Target="../embeddings/oleObject209.bin"/><Relationship Id="rId9" Type="http://schemas.openxmlformats.org/officeDocument/2006/relationships/oleObject" Target="../embeddings/oleObject211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wmf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212.bin"/><Relationship Id="rId7" Type="http://schemas.openxmlformats.org/officeDocument/2006/relationships/oleObject" Target="../embeddings/oleObject214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4.wmf"/><Relationship Id="rId11" Type="http://schemas.openxmlformats.org/officeDocument/2006/relationships/oleObject" Target="../embeddings/oleObject216.bin"/><Relationship Id="rId5" Type="http://schemas.openxmlformats.org/officeDocument/2006/relationships/oleObject" Target="../embeddings/oleObject213.bin"/><Relationship Id="rId10" Type="http://schemas.openxmlformats.org/officeDocument/2006/relationships/image" Target="../media/image8.wmf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215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0" Type="http://schemas.openxmlformats.org/officeDocument/2006/relationships/image" Target="../media/image164.wmf"/><Relationship Id="rId4" Type="http://schemas.openxmlformats.org/officeDocument/2006/relationships/image" Target="../media/image168.png"/><Relationship Id="rId9" Type="http://schemas.openxmlformats.org/officeDocument/2006/relationships/oleObject" Target="../embeddings/oleObject219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26.bin"/><Relationship Id="rId3" Type="http://schemas.openxmlformats.org/officeDocument/2006/relationships/oleObject" Target="../embeddings/oleObject221.bin"/><Relationship Id="rId7" Type="http://schemas.openxmlformats.org/officeDocument/2006/relationships/oleObject" Target="../embeddings/oleObject223.bin"/><Relationship Id="rId12" Type="http://schemas.openxmlformats.org/officeDocument/2006/relationships/oleObject" Target="../embeddings/oleObject2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.wmf"/><Relationship Id="rId11" Type="http://schemas.openxmlformats.org/officeDocument/2006/relationships/image" Target="../media/image169.wmf"/><Relationship Id="rId5" Type="http://schemas.openxmlformats.org/officeDocument/2006/relationships/oleObject" Target="../embeddings/oleObject222.bin"/><Relationship Id="rId15" Type="http://schemas.openxmlformats.org/officeDocument/2006/relationships/image" Target="../media/image170.wmf"/><Relationship Id="rId10" Type="http://schemas.openxmlformats.org/officeDocument/2006/relationships/oleObject" Target="../embeddings/oleObject224.bin"/><Relationship Id="rId4" Type="http://schemas.openxmlformats.org/officeDocument/2006/relationships/image" Target="../media/image20.wmf"/><Relationship Id="rId9" Type="http://schemas.openxmlformats.org/officeDocument/2006/relationships/image" Target="../media/image22.png"/><Relationship Id="rId14" Type="http://schemas.openxmlformats.org/officeDocument/2006/relationships/oleObject" Target="../embeddings/oleObject227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0.bin"/><Relationship Id="rId13" Type="http://schemas.openxmlformats.org/officeDocument/2006/relationships/image" Target="../media/image170.wmf"/><Relationship Id="rId18" Type="http://schemas.openxmlformats.org/officeDocument/2006/relationships/oleObject" Target="../embeddings/oleObject236.bin"/><Relationship Id="rId3" Type="http://schemas.openxmlformats.org/officeDocument/2006/relationships/image" Target="../media/image175.png"/><Relationship Id="rId21" Type="http://schemas.openxmlformats.org/officeDocument/2006/relationships/image" Target="../media/image174.wmf"/><Relationship Id="rId7" Type="http://schemas.openxmlformats.org/officeDocument/2006/relationships/image" Target="../media/image171.wmf"/><Relationship Id="rId12" Type="http://schemas.openxmlformats.org/officeDocument/2006/relationships/oleObject" Target="../embeddings/oleObject232.bin"/><Relationship Id="rId17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4.bin"/><Relationship Id="rId20" Type="http://schemas.openxmlformats.org/officeDocument/2006/relationships/oleObject" Target="../embeddings/oleObject237.bin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229.bin"/><Relationship Id="rId11" Type="http://schemas.openxmlformats.org/officeDocument/2006/relationships/image" Target="../media/image9.wmf"/><Relationship Id="rId5" Type="http://schemas.openxmlformats.org/officeDocument/2006/relationships/image" Target="../media/image163.wmf"/><Relationship Id="rId15" Type="http://schemas.openxmlformats.org/officeDocument/2006/relationships/image" Target="../media/image172.wmf"/><Relationship Id="rId10" Type="http://schemas.openxmlformats.org/officeDocument/2006/relationships/oleObject" Target="../embeddings/oleObject231.bin"/><Relationship Id="rId19" Type="http://schemas.openxmlformats.org/officeDocument/2006/relationships/image" Target="../media/image173.wmf"/><Relationship Id="rId4" Type="http://schemas.openxmlformats.org/officeDocument/2006/relationships/oleObject" Target="../embeddings/oleObject228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233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13" Type="http://schemas.openxmlformats.org/officeDocument/2006/relationships/image" Target="../media/image6.png"/><Relationship Id="rId18" Type="http://schemas.openxmlformats.org/officeDocument/2006/relationships/oleObject" Target="../embeddings/oleObject243.bin"/><Relationship Id="rId3" Type="http://schemas.openxmlformats.org/officeDocument/2006/relationships/notesSlide" Target="../notesSlides/notesSlide28.xml"/><Relationship Id="rId21" Type="http://schemas.openxmlformats.org/officeDocument/2006/relationships/image" Target="../media/image182.wmf"/><Relationship Id="rId7" Type="http://schemas.openxmlformats.org/officeDocument/2006/relationships/image" Target="../media/image184.png"/><Relationship Id="rId12" Type="http://schemas.openxmlformats.org/officeDocument/2006/relationships/image" Target="../media/image4.png"/><Relationship Id="rId17" Type="http://schemas.openxmlformats.org/officeDocument/2006/relationships/image" Target="../media/image18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2.bin"/><Relationship Id="rId20" Type="http://schemas.openxmlformats.org/officeDocument/2006/relationships/oleObject" Target="../embeddings/oleObject244.bin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6.wmf"/><Relationship Id="rId11" Type="http://schemas.openxmlformats.org/officeDocument/2006/relationships/image" Target="../media/image178.wmf"/><Relationship Id="rId5" Type="http://schemas.openxmlformats.org/officeDocument/2006/relationships/oleObject" Target="../embeddings/oleObject238.bin"/><Relationship Id="rId15" Type="http://schemas.openxmlformats.org/officeDocument/2006/relationships/image" Target="../media/image179.wmf"/><Relationship Id="rId10" Type="http://schemas.openxmlformats.org/officeDocument/2006/relationships/oleObject" Target="../embeddings/oleObject240.bin"/><Relationship Id="rId19" Type="http://schemas.openxmlformats.org/officeDocument/2006/relationships/image" Target="../media/image181.wmf"/><Relationship Id="rId4" Type="http://schemas.openxmlformats.org/officeDocument/2006/relationships/image" Target="../media/image183.png"/><Relationship Id="rId9" Type="http://schemas.openxmlformats.org/officeDocument/2006/relationships/image" Target="../media/image177.wmf"/><Relationship Id="rId14" Type="http://schemas.openxmlformats.org/officeDocument/2006/relationships/oleObject" Target="../embeddings/oleObject241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3" Type="http://schemas.openxmlformats.org/officeDocument/2006/relationships/image" Target="../media/image183.png"/><Relationship Id="rId7" Type="http://schemas.openxmlformats.org/officeDocument/2006/relationships/oleObject" Target="../embeddings/oleObject2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84.png"/><Relationship Id="rId11" Type="http://schemas.openxmlformats.org/officeDocument/2006/relationships/oleObject" Target="../embeddings/oleObject248.bin"/><Relationship Id="rId5" Type="http://schemas.openxmlformats.org/officeDocument/2006/relationships/image" Target="../media/image176.wmf"/><Relationship Id="rId10" Type="http://schemas.openxmlformats.org/officeDocument/2006/relationships/image" Target="../media/image186.wmf"/><Relationship Id="rId4" Type="http://schemas.openxmlformats.org/officeDocument/2006/relationships/oleObject" Target="../embeddings/oleObject245.bin"/><Relationship Id="rId9" Type="http://schemas.openxmlformats.org/officeDocument/2006/relationships/oleObject" Target="../embeddings/oleObject247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52.bin"/><Relationship Id="rId18" Type="http://schemas.openxmlformats.org/officeDocument/2006/relationships/image" Target="../media/image188.wmf"/><Relationship Id="rId3" Type="http://schemas.openxmlformats.org/officeDocument/2006/relationships/notesSlide" Target="../notesSlides/notesSlide29.xml"/><Relationship Id="rId21" Type="http://schemas.openxmlformats.org/officeDocument/2006/relationships/oleObject" Target="../embeddings/oleObject256.bin"/><Relationship Id="rId7" Type="http://schemas.openxmlformats.org/officeDocument/2006/relationships/oleObject" Target="../embeddings/oleObject250.bin"/><Relationship Id="rId12" Type="http://schemas.openxmlformats.org/officeDocument/2006/relationships/image" Target="../media/image179.wmf"/><Relationship Id="rId17" Type="http://schemas.openxmlformats.org/officeDocument/2006/relationships/oleObject" Target="../embeddings/oleObject2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7.wmf"/><Relationship Id="rId20" Type="http://schemas.openxmlformats.org/officeDocument/2006/relationships/image" Target="../media/image189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3.png"/><Relationship Id="rId11" Type="http://schemas.openxmlformats.org/officeDocument/2006/relationships/oleObject" Target="../embeddings/oleObject251.bin"/><Relationship Id="rId5" Type="http://schemas.openxmlformats.org/officeDocument/2006/relationships/image" Target="../media/image186.wmf"/><Relationship Id="rId15" Type="http://schemas.openxmlformats.org/officeDocument/2006/relationships/oleObject" Target="../embeddings/oleObject253.bin"/><Relationship Id="rId23" Type="http://schemas.openxmlformats.org/officeDocument/2006/relationships/image" Target="../media/image190.wmf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255.bin"/><Relationship Id="rId4" Type="http://schemas.openxmlformats.org/officeDocument/2006/relationships/oleObject" Target="../embeddings/oleObject249.bin"/><Relationship Id="rId9" Type="http://schemas.openxmlformats.org/officeDocument/2006/relationships/image" Target="../media/image4.png"/><Relationship Id="rId14" Type="http://schemas.openxmlformats.org/officeDocument/2006/relationships/image" Target="../media/image180.wmf"/><Relationship Id="rId22" Type="http://schemas.openxmlformats.org/officeDocument/2006/relationships/oleObject" Target="../embeddings/oleObject257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61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59.bin"/><Relationship Id="rId12" Type="http://schemas.openxmlformats.org/officeDocument/2006/relationships/image" Target="../media/image179.wmf"/><Relationship Id="rId17" Type="http://schemas.openxmlformats.org/officeDocument/2006/relationships/image" Target="../media/image19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9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83.png"/><Relationship Id="rId11" Type="http://schemas.openxmlformats.org/officeDocument/2006/relationships/oleObject" Target="../embeddings/oleObject260.bin"/><Relationship Id="rId5" Type="http://schemas.openxmlformats.org/officeDocument/2006/relationships/image" Target="../media/image186.wmf"/><Relationship Id="rId15" Type="http://schemas.openxmlformats.org/officeDocument/2006/relationships/oleObject" Target="../embeddings/oleObject262.bin"/><Relationship Id="rId10" Type="http://schemas.openxmlformats.org/officeDocument/2006/relationships/image" Target="../media/image6.png"/><Relationship Id="rId4" Type="http://schemas.openxmlformats.org/officeDocument/2006/relationships/oleObject" Target="../embeddings/oleObject258.bin"/><Relationship Id="rId9" Type="http://schemas.openxmlformats.org/officeDocument/2006/relationships/image" Target="../media/image4.png"/><Relationship Id="rId14" Type="http://schemas.openxmlformats.org/officeDocument/2006/relationships/image" Target="../media/image180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266.bin"/><Relationship Id="rId18" Type="http://schemas.openxmlformats.org/officeDocument/2006/relationships/image" Target="../media/image186.wmf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4.png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6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5.wmf"/><Relationship Id="rId20" Type="http://schemas.openxmlformats.org/officeDocument/2006/relationships/image" Target="../media/image189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78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3.bin"/><Relationship Id="rId15" Type="http://schemas.openxmlformats.org/officeDocument/2006/relationships/oleObject" Target="../embeddings/oleObject267.bin"/><Relationship Id="rId10" Type="http://schemas.openxmlformats.org/officeDocument/2006/relationships/image" Target="../media/image192.wmf"/><Relationship Id="rId19" Type="http://schemas.openxmlformats.org/officeDocument/2006/relationships/oleObject" Target="../embeddings/oleObject269.bin"/><Relationship Id="rId4" Type="http://schemas.openxmlformats.org/officeDocument/2006/relationships/image" Target="../media/image183.png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194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wmf"/><Relationship Id="rId13" Type="http://schemas.openxmlformats.org/officeDocument/2006/relationships/oleObject" Target="../embeddings/oleObject274.bin"/><Relationship Id="rId18" Type="http://schemas.openxmlformats.org/officeDocument/2006/relationships/image" Target="../media/image192.wmf"/><Relationship Id="rId3" Type="http://schemas.openxmlformats.org/officeDocument/2006/relationships/notesSlide" Target="../notesSlides/notesSlide32.xml"/><Relationship Id="rId21" Type="http://schemas.openxmlformats.org/officeDocument/2006/relationships/oleObject" Target="../embeddings/oleObject277.bin"/><Relationship Id="rId7" Type="http://schemas.openxmlformats.org/officeDocument/2006/relationships/oleObject" Target="../embeddings/oleObject271.bin"/><Relationship Id="rId12" Type="http://schemas.openxmlformats.org/officeDocument/2006/relationships/image" Target="../media/image186.wmf"/><Relationship Id="rId17" Type="http://schemas.openxmlformats.org/officeDocument/2006/relationships/oleObject" Target="../embeddings/oleObject27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93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96.wmf"/><Relationship Id="rId11" Type="http://schemas.openxmlformats.org/officeDocument/2006/relationships/oleObject" Target="../embeddings/oleObject273.bin"/><Relationship Id="rId5" Type="http://schemas.openxmlformats.org/officeDocument/2006/relationships/oleObject" Target="../embeddings/oleObject270.bin"/><Relationship Id="rId15" Type="http://schemas.openxmlformats.org/officeDocument/2006/relationships/image" Target="../media/image4.png"/><Relationship Id="rId10" Type="http://schemas.openxmlformats.org/officeDocument/2006/relationships/image" Target="../media/image198.wmf"/><Relationship Id="rId19" Type="http://schemas.openxmlformats.org/officeDocument/2006/relationships/oleObject" Target="../embeddings/oleObject276.bin"/><Relationship Id="rId4" Type="http://schemas.openxmlformats.org/officeDocument/2006/relationships/image" Target="../media/image183.png"/><Relationship Id="rId9" Type="http://schemas.openxmlformats.org/officeDocument/2006/relationships/oleObject" Target="../embeddings/oleObject272.bin"/><Relationship Id="rId14" Type="http://schemas.openxmlformats.org/officeDocument/2006/relationships/image" Target="../media/image189.wmf"/><Relationship Id="rId22" Type="http://schemas.openxmlformats.org/officeDocument/2006/relationships/image" Target="../media/image178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25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6.png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2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2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99.wmf"/><Relationship Id="rId11" Type="http://schemas.openxmlformats.org/officeDocument/2006/relationships/image" Target="../media/image201.wmf"/><Relationship Id="rId5" Type="http://schemas.openxmlformats.org/officeDocument/2006/relationships/oleObject" Target="../embeddings/oleObject278.bin"/><Relationship Id="rId10" Type="http://schemas.openxmlformats.org/officeDocument/2006/relationships/oleObject" Target="../embeddings/oleObject280.bin"/><Relationship Id="rId4" Type="http://schemas.openxmlformats.org/officeDocument/2006/relationships/image" Target="../media/image202.png"/><Relationship Id="rId9" Type="http://schemas.openxmlformats.org/officeDocument/2006/relationships/image" Target="../media/image18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gif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13" Type="http://schemas.openxmlformats.org/officeDocument/2006/relationships/oleObject" Target="../embeddings/oleObject286.bin"/><Relationship Id="rId3" Type="http://schemas.openxmlformats.org/officeDocument/2006/relationships/oleObject" Target="../embeddings/oleObject281.bin"/><Relationship Id="rId7" Type="http://schemas.openxmlformats.org/officeDocument/2006/relationships/oleObject" Target="../embeddings/oleObject283.bin"/><Relationship Id="rId12" Type="http://schemas.openxmlformats.org/officeDocument/2006/relationships/image" Target="../media/image21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7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285.bin"/><Relationship Id="rId5" Type="http://schemas.openxmlformats.org/officeDocument/2006/relationships/oleObject" Target="../embeddings/oleObject282.bin"/><Relationship Id="rId15" Type="http://schemas.openxmlformats.org/officeDocument/2006/relationships/oleObject" Target="../embeddings/oleObject287.bin"/><Relationship Id="rId10" Type="http://schemas.openxmlformats.org/officeDocument/2006/relationships/image" Target="../media/image214.wmf"/><Relationship Id="rId4" Type="http://schemas.openxmlformats.org/officeDocument/2006/relationships/image" Target="../media/image211.wmf"/><Relationship Id="rId9" Type="http://schemas.openxmlformats.org/officeDocument/2006/relationships/oleObject" Target="../embeddings/oleObject284.bin"/><Relationship Id="rId14" Type="http://schemas.openxmlformats.org/officeDocument/2006/relationships/image" Target="../media/image216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wmf"/><Relationship Id="rId13" Type="http://schemas.openxmlformats.org/officeDocument/2006/relationships/oleObject" Target="../embeddings/oleObject292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2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3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224.emf"/><Relationship Id="rId11" Type="http://schemas.openxmlformats.org/officeDocument/2006/relationships/oleObject" Target="../embeddings/oleObject291.bin"/><Relationship Id="rId5" Type="http://schemas.openxmlformats.org/officeDocument/2006/relationships/image" Target="../media/image218.wmf"/><Relationship Id="rId15" Type="http://schemas.openxmlformats.org/officeDocument/2006/relationships/oleObject" Target="../embeddings/oleObject293.bin"/><Relationship Id="rId10" Type="http://schemas.openxmlformats.org/officeDocument/2006/relationships/image" Target="../media/image220.wmf"/><Relationship Id="rId4" Type="http://schemas.openxmlformats.org/officeDocument/2006/relationships/oleObject" Target="../embeddings/oleObject288.bin"/><Relationship Id="rId9" Type="http://schemas.openxmlformats.org/officeDocument/2006/relationships/oleObject" Target="../embeddings/oleObject290.bin"/><Relationship Id="rId14" Type="http://schemas.openxmlformats.org/officeDocument/2006/relationships/image" Target="../media/image22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95.bin"/><Relationship Id="rId5" Type="http://schemas.openxmlformats.org/officeDocument/2006/relationships/image" Target="../media/image225.wmf"/><Relationship Id="rId4" Type="http://schemas.openxmlformats.org/officeDocument/2006/relationships/oleObject" Target="../embeddings/oleObject294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Lecture 11</a:t>
            </a:r>
            <a:br>
              <a:rPr lang="en-US" altLang="zh-TW" dirty="0" smtClean="0"/>
            </a:br>
            <a:r>
              <a:rPr lang="en-US" altLang="zh-TW" dirty="0" smtClean="0"/>
              <a:t>First-order Circuits (1)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Hung-yi Lee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115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Zero-Input Response</a:t>
            </a:r>
            <a:r>
              <a:rPr lang="zh-TW" altLang="en-US" dirty="0" smtClean="0"/>
              <a:t> </a:t>
            </a:r>
            <a:r>
              <a:rPr lang="en-US" altLang="zh-TW" dirty="0" smtClean="0"/>
              <a:t>- RC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7812" y="4144952"/>
            <a:ext cx="4387259" cy="2335809"/>
          </a:xfrm>
          <a:prstGeom prst="rect">
            <a:avLst/>
          </a:prstGeom>
        </p:spPr>
      </p:pic>
      <p:graphicFrame>
        <p:nvGraphicFramePr>
          <p:cNvPr id="13" name="Object 6"/>
          <p:cNvGraphicFramePr>
            <a:graphicFrameLocks noChangeAspect="1"/>
          </p:cNvGraphicFramePr>
          <p:nvPr>
            <p:extLst/>
          </p:nvPr>
        </p:nvGraphicFramePr>
        <p:xfrm>
          <a:off x="1493708" y="1946844"/>
          <a:ext cx="224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781" name="方程式" r:id="rId5" imgW="990360" imgH="228600" progId="Equation.3">
                  <p:embed/>
                </p:oleObj>
              </mc:Choice>
              <mc:Fallback>
                <p:oleObj name="方程式" r:id="rId5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708" y="1946844"/>
                        <a:ext cx="2247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860214" y="2585235"/>
            <a:ext cx="3694853" cy="1189073"/>
            <a:chOff x="4635167" y="1949318"/>
            <a:chExt cx="3694853" cy="1189073"/>
          </a:xfrm>
        </p:grpSpPr>
        <p:sp>
          <p:nvSpPr>
            <p:cNvPr id="15" name="矩形 14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82" name="方程式" r:id="rId7" imgW="139680" imgH="228600" progId="Equation.3">
                    <p:embed/>
                  </p:oleObj>
                </mc:Choice>
                <mc:Fallback>
                  <p:oleObj name="方程式" r:id="rId7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783" name="方程式" r:id="rId9" imgW="88560" imgH="152280" progId="Equation.3">
                    <p:embed/>
                  </p:oleObj>
                </mc:Choice>
                <mc:Fallback>
                  <p:oleObj name="方程式" r:id="rId9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58923" y="1690689"/>
            <a:ext cx="3465221" cy="20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2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14" y="4242253"/>
            <a:ext cx="4081410" cy="217297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</a:t>
            </a:r>
            <a:r>
              <a:rPr lang="en-US" altLang="zh-TW" dirty="0" smtClean="0"/>
              <a:t>Response - 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92" y="1468393"/>
            <a:ext cx="4081410" cy="2172973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718649" y="2482066"/>
            <a:ext cx="261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(t) and </a:t>
            </a:r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/>
              <a:t>(t)</a:t>
            </a:r>
            <a:endParaRPr lang="zh-TW" altLang="en-US" sz="2800" baseline="-25000" dirty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989031"/>
              </p:ext>
            </p:extLst>
          </p:nvPr>
        </p:nvGraphicFramePr>
        <p:xfrm>
          <a:off x="628650" y="3871743"/>
          <a:ext cx="916645" cy="63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6" name="方程式" r:id="rId4" imgW="330120" imgH="228600" progId="Equation.3">
                  <p:embed/>
                </p:oleObj>
              </mc:Choice>
              <mc:Fallback>
                <p:oleObj name="方程式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871743"/>
                        <a:ext cx="916645" cy="63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>
            <a:off x="2177131" y="4664404"/>
            <a:ext cx="10562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5149041" y="4424545"/>
            <a:ext cx="410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Capacitor is open circuit</a:t>
            </a:r>
            <a:endParaRPr lang="zh-TW" altLang="en-US" sz="2800" baseline="-250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352021"/>
              </p:ext>
            </p:extLst>
          </p:nvPr>
        </p:nvGraphicFramePr>
        <p:xfrm>
          <a:off x="6213185" y="5830782"/>
          <a:ext cx="162083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7" name="方程式" r:id="rId6" imgW="583920" imgH="228600" progId="Equation.3">
                  <p:embed/>
                </p:oleObj>
              </mc:Choice>
              <mc:Fallback>
                <p:oleObj name="方程式" r:id="rId6" imgW="583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3185" y="5830782"/>
                        <a:ext cx="162083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513181"/>
              </p:ext>
            </p:extLst>
          </p:nvPr>
        </p:nvGraphicFramePr>
        <p:xfrm>
          <a:off x="6258541" y="5061458"/>
          <a:ext cx="1409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8" name="方程式" r:id="rId8" imgW="507960" imgH="228600" progId="Equation.3">
                  <p:embed/>
                </p:oleObj>
              </mc:Choice>
              <mc:Fallback>
                <p:oleObj name="方程式" r:id="rId8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8541" y="5061458"/>
                        <a:ext cx="1409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6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</a:t>
            </a:r>
            <a:r>
              <a:rPr lang="en-US" altLang="zh-TW" dirty="0" smtClean="0"/>
              <a:t>Response - RC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92" y="1468394"/>
            <a:ext cx="4081410" cy="2172973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355212"/>
              </p:ext>
            </p:extLst>
          </p:nvPr>
        </p:nvGraphicFramePr>
        <p:xfrm>
          <a:off x="325347" y="3776997"/>
          <a:ext cx="11636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0" name="方程式" r:id="rId5" imgW="419040" imgH="228600" progId="Equation.3">
                  <p:embed/>
                </p:oleObj>
              </mc:Choice>
              <mc:Fallback>
                <p:oleObj name="方程式" r:id="rId5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47" y="3776997"/>
                        <a:ext cx="11636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995679" y="4239051"/>
            <a:ext cx="4058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Capacitor is open circuit</a:t>
            </a:r>
            <a:endParaRPr lang="zh-TW" altLang="en-US" sz="2800" baseline="-250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80455"/>
              </p:ext>
            </p:extLst>
          </p:nvPr>
        </p:nvGraphicFramePr>
        <p:xfrm>
          <a:off x="6106367" y="5678536"/>
          <a:ext cx="14795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1" name="方程式" r:id="rId7" imgW="533160" imgH="228600" progId="Equation.3">
                  <p:embed/>
                </p:oleObj>
              </mc:Choice>
              <mc:Fallback>
                <p:oleObj name="方程式" r:id="rId7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367" y="5678536"/>
                        <a:ext cx="14795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1324" y="4314782"/>
            <a:ext cx="3095946" cy="2122104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727839"/>
              </p:ext>
            </p:extLst>
          </p:nvPr>
        </p:nvGraphicFramePr>
        <p:xfrm>
          <a:off x="6106322" y="4902903"/>
          <a:ext cx="1409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92" name="方程式" r:id="rId10" imgW="507960" imgH="228600" progId="Equation.3">
                  <p:embed/>
                </p:oleObj>
              </mc:Choice>
              <mc:Fallback>
                <p:oleObj name="方程式" r:id="rId10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6322" y="4902903"/>
                        <a:ext cx="1409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718649" y="2482066"/>
            <a:ext cx="261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(t) and </a:t>
            </a:r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/>
              <a:t>(t)</a:t>
            </a:r>
            <a:endParaRPr lang="zh-TW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1194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592" y="1468394"/>
            <a:ext cx="4081410" cy="217297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295" y="4048501"/>
            <a:ext cx="2390775" cy="2505075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628650" y="4048501"/>
          <a:ext cx="916645" cy="63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8" name="方程式" r:id="rId6" imgW="330120" imgH="228600" progId="Equation.3">
                  <p:embed/>
                </p:oleObj>
              </mc:Choice>
              <mc:Fallback>
                <p:oleObj name="方程式" r:id="rId6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4048501"/>
                        <a:ext cx="916645" cy="63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3354251" y="5459468"/>
          <a:ext cx="11636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899" name="方程式" r:id="rId8" imgW="419040" imgH="228600" progId="Equation.3">
                  <p:embed/>
                </p:oleObj>
              </mc:Choice>
              <mc:Fallback>
                <p:oleObj name="方程式" r:id="rId8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251" y="5459468"/>
                        <a:ext cx="11636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接點 9"/>
          <p:cNvCxnSpPr/>
          <p:nvPr/>
        </p:nvCxnSpPr>
        <p:spPr>
          <a:xfrm flipV="1">
            <a:off x="3443231" y="6173298"/>
            <a:ext cx="8797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0002" y="3656409"/>
            <a:ext cx="2400300" cy="1419225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4852715" y="4680787"/>
          <a:ext cx="916645" cy="63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0" name="方程式" r:id="rId11" imgW="330120" imgH="228600" progId="Equation.3">
                  <p:embed/>
                </p:oleObj>
              </mc:Choice>
              <mc:Fallback>
                <p:oleObj name="方程式" r:id="rId11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715" y="4680787"/>
                        <a:ext cx="916645" cy="63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7351713" y="4697429"/>
          <a:ext cx="11636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1" name="方程式" r:id="rId12" imgW="419040" imgH="228600" progId="Equation.3">
                  <p:embed/>
                </p:oleObj>
              </mc:Choice>
              <mc:Fallback>
                <p:oleObj name="方程式" r:id="rId12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1713" y="4697429"/>
                        <a:ext cx="11636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線接點 14"/>
          <p:cNvCxnSpPr/>
          <p:nvPr/>
        </p:nvCxnSpPr>
        <p:spPr>
          <a:xfrm flipV="1">
            <a:off x="7351713" y="4622001"/>
            <a:ext cx="879737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2557743" y="5103787"/>
            <a:ext cx="42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?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460394" y="4347681"/>
            <a:ext cx="42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?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718649" y="2482066"/>
            <a:ext cx="2612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Find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(t) and </a:t>
            </a:r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/>
              <a:t>(t)</a:t>
            </a:r>
            <a:endParaRPr lang="zh-TW" alt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33504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691712" y="1730141"/>
          <a:ext cx="917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5" name="方程式" r:id="rId4" imgW="330120" imgH="228600" progId="Equation.3">
                  <p:embed/>
                </p:oleObj>
              </mc:Choice>
              <mc:Fallback>
                <p:oleObj name="方程式" r:id="rId4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12" y="1730141"/>
                        <a:ext cx="917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691604"/>
              </p:ext>
            </p:extLst>
          </p:nvPr>
        </p:nvGraphicFramePr>
        <p:xfrm>
          <a:off x="1672349" y="2250873"/>
          <a:ext cx="1762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26" name="方程式" r:id="rId6" imgW="698400" imgH="241200" progId="Equation.3">
                  <p:embed/>
                </p:oleObj>
              </mc:Choice>
              <mc:Fallback>
                <p:oleObj name="方程式" r:id="rId6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349" y="2250873"/>
                        <a:ext cx="17621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5799088" y="2294063"/>
            <a:ext cx="283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) is unknown</a:t>
            </a:r>
            <a:endParaRPr lang="zh-TW" altLang="en-US" sz="2800" dirty="0"/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499" y="3355805"/>
            <a:ext cx="4081410" cy="2172973"/>
          </a:xfrm>
          <a:prstGeom prst="rect">
            <a:avLst/>
          </a:prstGeom>
        </p:spPr>
      </p:pic>
      <p:sp>
        <p:nvSpPr>
          <p:cNvPr id="19" name="文字方塊 18"/>
          <p:cNvSpPr txBox="1"/>
          <p:nvPr/>
        </p:nvSpPr>
        <p:spPr>
          <a:xfrm>
            <a:off x="5458209" y="3843716"/>
            <a:ext cx="283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Voltage on the capacitor should be continuous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3434474" y="2245868"/>
            <a:ext cx="2229871" cy="609600"/>
            <a:chOff x="3434474" y="2245868"/>
            <a:chExt cx="2229871" cy="609600"/>
          </a:xfrm>
        </p:grpSpPr>
        <p:sp>
          <p:nvSpPr>
            <p:cNvPr id="23" name="向右箭號 22"/>
            <p:cNvSpPr/>
            <p:nvPr/>
          </p:nvSpPr>
          <p:spPr>
            <a:xfrm>
              <a:off x="3434474" y="2312759"/>
              <a:ext cx="384520" cy="4858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4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5657036"/>
                </p:ext>
              </p:extLst>
            </p:nvPr>
          </p:nvGraphicFramePr>
          <p:xfrm>
            <a:off x="3902220" y="2245868"/>
            <a:ext cx="17621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27" name="方程式" r:id="rId9" imgW="698400" imgH="241200" progId="Equation.3">
                    <p:embed/>
                  </p:oleObj>
                </mc:Choice>
                <mc:Fallback>
                  <p:oleObj name="方程式" r:id="rId9" imgW="698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220" y="2245868"/>
                          <a:ext cx="17621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6725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07" y="3105097"/>
            <a:ext cx="3095946" cy="2122104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691712" y="1730141"/>
          <a:ext cx="917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7" name="方程式" r:id="rId5" imgW="330120" imgH="228600" progId="Equation.3">
                  <p:embed/>
                </p:oleObj>
              </mc:Choice>
              <mc:Fallback>
                <p:oleObj name="方程式" r:id="rId5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712" y="1730141"/>
                        <a:ext cx="917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1970088" y="5357910"/>
          <a:ext cx="1930895" cy="759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8" name="方程式" r:id="rId7" imgW="1002960" imgH="393480" progId="Equation.3">
                  <p:embed/>
                </p:oleObj>
              </mc:Choice>
              <mc:Fallback>
                <p:oleObj name="方程式" r:id="rId7" imgW="1002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5357910"/>
                        <a:ext cx="1930895" cy="759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/>
          </p:nvPr>
        </p:nvGraphicFramePr>
        <p:xfrm>
          <a:off x="4922922" y="3108792"/>
          <a:ext cx="3319697" cy="97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19" name="方程式" r:id="rId9" imgW="1346040" imgH="393480" progId="Equation.3">
                  <p:embed/>
                </p:oleObj>
              </mc:Choice>
              <mc:Fallback>
                <p:oleObj name="方程式" r:id="rId9" imgW="1346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922" y="3108792"/>
                        <a:ext cx="3319697" cy="97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12463"/>
              </p:ext>
            </p:extLst>
          </p:nvPr>
        </p:nvGraphicFramePr>
        <p:xfrm>
          <a:off x="5296079" y="4107932"/>
          <a:ext cx="1639455" cy="57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0" name="方程式" r:id="rId11" imgW="761760" imgH="241200" progId="Equation.3">
                  <p:embed/>
                </p:oleObj>
              </mc:Choice>
              <mc:Fallback>
                <p:oleObj name="方程式" r:id="rId11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079" y="4107932"/>
                        <a:ext cx="1639455" cy="57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96438"/>
              </p:ext>
            </p:extLst>
          </p:nvPr>
        </p:nvGraphicFramePr>
        <p:xfrm>
          <a:off x="4937125" y="4800600"/>
          <a:ext cx="2921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1" name="方程式" r:id="rId13" imgW="1231560" imgH="203040" progId="Equation.3">
                  <p:embed/>
                </p:oleObj>
              </mc:Choice>
              <mc:Fallback>
                <p:oleObj name="方程式" r:id="rId13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4800600"/>
                        <a:ext cx="2921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076854" y="4166353"/>
            <a:ext cx="119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Assume</a:t>
            </a:r>
            <a:endParaRPr lang="zh-TW" altLang="en-US" sz="2400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100556"/>
              </p:ext>
            </p:extLst>
          </p:nvPr>
        </p:nvGraphicFramePr>
        <p:xfrm>
          <a:off x="4953000" y="5645150"/>
          <a:ext cx="17938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2" name="方程式" r:id="rId15" imgW="749160" imgH="177480" progId="Equation.3">
                  <p:embed/>
                </p:oleObj>
              </mc:Choice>
              <mc:Fallback>
                <p:oleObj name="方程式" r:id="rId15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45150"/>
                        <a:ext cx="1793875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80730"/>
              </p:ext>
            </p:extLst>
          </p:nvPr>
        </p:nvGraphicFramePr>
        <p:xfrm>
          <a:off x="7478851" y="5365248"/>
          <a:ext cx="1160656" cy="95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3" name="方程式" r:id="rId17" imgW="533160" imgH="393480" progId="Equation.3">
                  <p:embed/>
                </p:oleObj>
              </mc:Choice>
              <mc:Fallback>
                <p:oleObj name="方程式" r:id="rId17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851" y="5365248"/>
                        <a:ext cx="1160656" cy="953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向右箭號 21"/>
          <p:cNvSpPr/>
          <p:nvPr/>
        </p:nvSpPr>
        <p:spPr>
          <a:xfrm>
            <a:off x="6935534" y="5637888"/>
            <a:ext cx="384520" cy="4858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330238"/>
              </p:ext>
            </p:extLst>
          </p:nvPr>
        </p:nvGraphicFramePr>
        <p:xfrm>
          <a:off x="1672349" y="2250873"/>
          <a:ext cx="17621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324" name="方程式" r:id="rId19" imgW="698400" imgH="241200" progId="Equation.3">
                  <p:embed/>
                </p:oleObj>
              </mc:Choice>
              <mc:Fallback>
                <p:oleObj name="方程式" r:id="rId19" imgW="698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349" y="2250873"/>
                        <a:ext cx="17621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5799088" y="2294063"/>
            <a:ext cx="283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 smtClean="0"/>
              <a:t>i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) is unknown</a:t>
            </a:r>
            <a:endParaRPr lang="zh-TW" altLang="en-US" sz="2800" dirty="0"/>
          </a:p>
        </p:txBody>
      </p:sp>
      <p:grpSp>
        <p:nvGrpSpPr>
          <p:cNvPr id="23" name="群組 22"/>
          <p:cNvGrpSpPr/>
          <p:nvPr/>
        </p:nvGrpSpPr>
        <p:grpSpPr>
          <a:xfrm>
            <a:off x="3434474" y="2245868"/>
            <a:ext cx="2229871" cy="609600"/>
            <a:chOff x="3434474" y="2245868"/>
            <a:chExt cx="2229871" cy="609600"/>
          </a:xfrm>
        </p:grpSpPr>
        <p:sp>
          <p:nvSpPr>
            <p:cNvPr id="24" name="向右箭號 23"/>
            <p:cNvSpPr/>
            <p:nvPr/>
          </p:nvSpPr>
          <p:spPr>
            <a:xfrm>
              <a:off x="3434474" y="2312759"/>
              <a:ext cx="384520" cy="48582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5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5265155"/>
                </p:ext>
              </p:extLst>
            </p:nvPr>
          </p:nvGraphicFramePr>
          <p:xfrm>
            <a:off x="3902220" y="2245868"/>
            <a:ext cx="17621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25" name="方程式" r:id="rId21" imgW="698400" imgH="241200" progId="Equation.3">
                    <p:embed/>
                  </p:oleObj>
                </mc:Choice>
                <mc:Fallback>
                  <p:oleObj name="方程式" r:id="rId21" imgW="698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220" y="2245868"/>
                          <a:ext cx="17621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581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839"/>
              </p:ext>
            </p:extLst>
          </p:nvPr>
        </p:nvGraphicFramePr>
        <p:xfrm>
          <a:off x="1162768" y="1875782"/>
          <a:ext cx="1828328" cy="645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0" name="方程式" r:id="rId3" imgW="761760" imgH="241200" progId="Equation.3">
                  <p:embed/>
                </p:oleObj>
              </mc:Choice>
              <mc:Fallback>
                <p:oleObj name="方程式" r:id="rId3" imgW="7617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768" y="1875782"/>
                        <a:ext cx="1828328" cy="645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31443"/>
              </p:ext>
            </p:extLst>
          </p:nvPr>
        </p:nvGraphicFramePr>
        <p:xfrm>
          <a:off x="4109682" y="1690689"/>
          <a:ext cx="1160656" cy="953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1" name="方程式" r:id="rId5" imgW="533160" imgH="393480" progId="Equation.3">
                  <p:embed/>
                </p:oleObj>
              </mc:Choice>
              <mc:Fallback>
                <p:oleObj name="方程式" r:id="rId5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9682" y="1690689"/>
                        <a:ext cx="1160656" cy="953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1952662" y="2432665"/>
          <a:ext cx="13716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2" name="方程式" r:id="rId7" imgW="571320" imgH="304560" progId="Equation.3">
                  <p:embed/>
                </p:oleObj>
              </mc:Choice>
              <mc:Fallback>
                <p:oleObj name="方程式" r:id="rId7" imgW="57132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62" y="2432665"/>
                        <a:ext cx="13716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1254526" y="3381917"/>
          <a:ext cx="18589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3" name="方程式" r:id="rId9" imgW="774360" imgH="342720" progId="Equation.3">
                  <p:embed/>
                </p:oleObj>
              </mc:Choice>
              <mc:Fallback>
                <p:oleObj name="方程式" r:id="rId9" imgW="7743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526" y="3381917"/>
                        <a:ext cx="18589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4324350" y="3375025"/>
          <a:ext cx="17065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4" name="方程式" r:id="rId11" imgW="711000" imgH="342720" progId="Equation.3">
                  <p:embed/>
                </p:oleObj>
              </mc:Choice>
              <mc:Fallback>
                <p:oleObj name="方程式" r:id="rId11" imgW="711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350" y="3375025"/>
                        <a:ext cx="1706563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向右箭號 9"/>
          <p:cNvSpPr/>
          <p:nvPr/>
        </p:nvSpPr>
        <p:spPr>
          <a:xfrm>
            <a:off x="3576762" y="3716498"/>
            <a:ext cx="497599" cy="466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1210317" y="4343183"/>
          <a:ext cx="4781551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5" name="方程式" r:id="rId13" imgW="1993680" imgH="342720" progId="Equation.3">
                  <p:embed/>
                </p:oleObj>
              </mc:Choice>
              <mc:Fallback>
                <p:oleObj name="方程式" r:id="rId13" imgW="19936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317" y="4343183"/>
                        <a:ext cx="4781551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257364" y="5155219"/>
          <a:ext cx="7352582" cy="1302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346" name="方程式" r:id="rId15" imgW="2946240" imgH="520560" progId="Equation.3">
                  <p:embed/>
                </p:oleObj>
              </mc:Choice>
              <mc:Fallback>
                <p:oleObj name="方程式" r:id="rId15" imgW="294624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64" y="5155219"/>
                        <a:ext cx="7352582" cy="1302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群組 2"/>
          <p:cNvGrpSpPr/>
          <p:nvPr/>
        </p:nvGrpSpPr>
        <p:grpSpPr>
          <a:xfrm>
            <a:off x="4074361" y="2673812"/>
            <a:ext cx="3991996" cy="614605"/>
            <a:chOff x="4074361" y="2660933"/>
            <a:chExt cx="3991996" cy="614605"/>
          </a:xfrm>
        </p:grpSpPr>
        <p:graphicFrame>
          <p:nvGraphicFramePr>
            <p:cNvPr id="1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413585"/>
                </p:ext>
              </p:extLst>
            </p:nvPr>
          </p:nvGraphicFramePr>
          <p:xfrm>
            <a:off x="4074361" y="2665938"/>
            <a:ext cx="1762125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347" name="方程式" r:id="rId17" imgW="698400" imgH="241200" progId="Equation.3">
                    <p:embed/>
                  </p:oleObj>
                </mc:Choice>
                <mc:Fallback>
                  <p:oleObj name="方程式" r:id="rId17" imgW="6984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4361" y="2665938"/>
                          <a:ext cx="1762125" cy="609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群組 13"/>
            <p:cNvGrpSpPr/>
            <p:nvPr/>
          </p:nvGrpSpPr>
          <p:grpSpPr>
            <a:xfrm>
              <a:off x="5836486" y="2660933"/>
              <a:ext cx="2229871" cy="609600"/>
              <a:chOff x="3434474" y="2245868"/>
              <a:chExt cx="2229871" cy="609600"/>
            </a:xfrm>
          </p:grpSpPr>
          <p:sp>
            <p:nvSpPr>
              <p:cNvPr id="15" name="向右箭號 14"/>
              <p:cNvSpPr/>
              <p:nvPr/>
            </p:nvSpPr>
            <p:spPr>
              <a:xfrm>
                <a:off x="3434474" y="2312759"/>
                <a:ext cx="384520" cy="48582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graphicFrame>
            <p:nvGraphicFramePr>
              <p:cNvPr id="1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60525407"/>
                  </p:ext>
                </p:extLst>
              </p:nvPr>
            </p:nvGraphicFramePr>
            <p:xfrm>
              <a:off x="3902220" y="2245868"/>
              <a:ext cx="1762125" cy="609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348" name="方程式" r:id="rId19" imgW="698400" imgH="241200" progId="Equation.3">
                      <p:embed/>
                    </p:oleObj>
                  </mc:Choice>
                  <mc:Fallback>
                    <p:oleObj name="方程式" r:id="rId19" imgW="69840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02220" y="2245868"/>
                            <a:ext cx="1762125" cy="609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9525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1383691" y="3306128"/>
          <a:ext cx="2679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8" name="方程式" r:id="rId4" imgW="1117440" imgH="342720" progId="Equation.3">
                  <p:embed/>
                </p:oleObj>
              </mc:Choice>
              <mc:Fallback>
                <p:oleObj name="方程式" r:id="rId4" imgW="1117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3691" y="3306128"/>
                        <a:ext cx="2679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3391" y="4225291"/>
            <a:ext cx="2400300" cy="24384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772" y="4096703"/>
            <a:ext cx="2643928" cy="241310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3115" y="1443080"/>
            <a:ext cx="3257769" cy="1734460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5012161" y="3306128"/>
          <a:ext cx="31051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29" name="方程式" r:id="rId9" imgW="1244520" imgH="419040" progId="Equation.3">
                  <p:embed/>
                </p:oleObj>
              </mc:Choice>
              <mc:Fallback>
                <p:oleObj name="方程式" r:id="rId9" imgW="1244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161" y="3306128"/>
                        <a:ext cx="310515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94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RC</a:t>
            </a:r>
            <a:endParaRPr lang="zh-TW" altLang="en-US" dirty="0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/>
          </p:nvPr>
        </p:nvGraphicFramePr>
        <p:xfrm>
          <a:off x="5400493" y="1237536"/>
          <a:ext cx="26797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8" name="方程式" r:id="rId3" imgW="1117440" imgH="342720" progId="Equation.3">
                  <p:embed/>
                </p:oleObj>
              </mc:Choice>
              <mc:Fallback>
                <p:oleObj name="方程式" r:id="rId3" imgW="1117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493" y="1237536"/>
                        <a:ext cx="2679700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右箭號 3"/>
          <p:cNvSpPr/>
          <p:nvPr/>
        </p:nvSpPr>
        <p:spPr>
          <a:xfrm rot="5400000">
            <a:off x="5987457" y="2230879"/>
            <a:ext cx="788734" cy="547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4950550" y="2242218"/>
          <a:ext cx="1157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99" name="方程式" r:id="rId5" imgW="482400" imgH="177480" progId="Equation.3">
                  <p:embed/>
                </p:oleObj>
              </mc:Choice>
              <mc:Fallback>
                <p:oleObj name="方程式" r:id="rId5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550" y="2242218"/>
                        <a:ext cx="11572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95423" y="3170675"/>
            <a:ext cx="7967200" cy="3133725"/>
            <a:chOff x="395423" y="3170675"/>
            <a:chExt cx="7967200" cy="3133725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73" y="3170675"/>
              <a:ext cx="7486650" cy="3133725"/>
            </a:xfrm>
            <a:prstGeom prst="rect">
              <a:avLst/>
            </a:prstGeom>
          </p:spPr>
        </p:pic>
        <p:graphicFrame>
          <p:nvGraphicFramePr>
            <p:cNvPr id="13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95423" y="4490517"/>
            <a:ext cx="656483" cy="489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0" name="方程式" r:id="rId8" imgW="342720" imgH="228600" progId="Equation.3">
                    <p:embed/>
                  </p:oleObj>
                </mc:Choice>
                <mc:Fallback>
                  <p:oleObj name="方程式" r:id="rId8" imgW="342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423" y="4490517"/>
                          <a:ext cx="656483" cy="489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891048" y="3217898"/>
            <a:ext cx="297527" cy="398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1" name="方程式" r:id="rId10" imgW="190440" imgH="228600" progId="Equation.3">
                    <p:embed/>
                  </p:oleObj>
                </mc:Choice>
                <mc:Fallback>
                  <p:oleObj name="方程式" r:id="rId10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1048" y="3217898"/>
                          <a:ext cx="297527" cy="398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3017391" y="4670636"/>
            <a:ext cx="297527" cy="398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2" name="方程式" r:id="rId12" imgW="190440" imgH="228600" progId="Equation.3">
                    <p:embed/>
                  </p:oleObj>
                </mc:Choice>
                <mc:Fallback>
                  <p:oleObj name="方程式" r:id="rId12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7391" y="4670636"/>
                          <a:ext cx="297527" cy="398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436991" y="5606808"/>
            <a:ext cx="297527" cy="398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3" name="方程式" r:id="rId14" imgW="190440" imgH="228600" progId="Equation.3">
                    <p:embed/>
                  </p:oleObj>
                </mc:Choice>
                <mc:Fallback>
                  <p:oleObj name="方程式" r:id="rId14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6991" y="5606808"/>
                          <a:ext cx="297527" cy="398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4329183" y="5262758"/>
            <a:ext cx="297527" cy="398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4" name="方程式" r:id="rId15" imgW="190440" imgH="228600" progId="Equation.3">
                    <p:embed/>
                  </p:oleObj>
                </mc:Choice>
                <mc:Fallback>
                  <p:oleObj name="方程式" r:id="rId15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183" y="5262758"/>
                          <a:ext cx="297527" cy="3987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" name="Object 4"/>
          <p:cNvGraphicFramePr>
            <a:graphicFrameLocks noChangeAspect="1"/>
          </p:cNvGraphicFramePr>
          <p:nvPr>
            <p:extLst/>
          </p:nvPr>
        </p:nvGraphicFramePr>
        <p:xfrm>
          <a:off x="3200870" y="3596296"/>
          <a:ext cx="3106737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5" name="方程式" r:id="rId16" imgW="1295280" imgH="419040" progId="Equation.3">
                  <p:embed/>
                </p:oleObj>
              </mc:Choice>
              <mc:Fallback>
                <p:oleObj name="方程式" r:id="rId16" imgW="129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870" y="3596296"/>
                        <a:ext cx="3106737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6279174" y="4457972"/>
          <a:ext cx="22225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6" name="方程式" r:id="rId18" imgW="927000" imgH="393480" progId="Equation.3">
                  <p:embed/>
                </p:oleObj>
              </mc:Choice>
              <mc:Fallback>
                <p:oleObj name="方程式" r:id="rId18" imgW="927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174" y="4457972"/>
                        <a:ext cx="22225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1518902" y="5076022"/>
          <a:ext cx="555409" cy="772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7" name="方程式" r:id="rId20" imgW="317160" imgH="393480" progId="Equation.3">
                  <p:embed/>
                </p:oleObj>
              </mc:Choice>
              <mc:Fallback>
                <p:oleObj name="方程式" r:id="rId20" imgW="317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902" y="5076022"/>
                        <a:ext cx="555409" cy="772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240873" y="1798480"/>
            <a:ext cx="3694853" cy="1189073"/>
            <a:chOff x="4635167" y="1949318"/>
            <a:chExt cx="3694853" cy="1189073"/>
          </a:xfrm>
        </p:grpSpPr>
        <p:sp>
          <p:nvSpPr>
            <p:cNvPr id="22" name="矩形 21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字方塊 23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5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8" name="方程式" r:id="rId22" imgW="139680" imgH="228600" progId="Equation.3">
                    <p:embed/>
                  </p:oleObj>
                </mc:Choice>
                <mc:Fallback>
                  <p:oleObj name="方程式" r:id="rId22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009" name="方程式" r:id="rId24" imgW="88560" imgH="152280" progId="Equation.3">
                    <p:embed/>
                  </p:oleObj>
                </mc:Choice>
                <mc:Fallback>
                  <p:oleObj name="方程式" r:id="rId24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5534522" y="2599735"/>
          <a:ext cx="24669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0" name="方程式" r:id="rId26" imgW="1028520" imgH="342720" progId="Equation.3">
                  <p:embed/>
                </p:oleObj>
              </mc:Choice>
              <mc:Fallback>
                <p:oleObj name="方程式" r:id="rId26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522" y="2599735"/>
                        <a:ext cx="24669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向右箭號 26"/>
          <p:cNvSpPr/>
          <p:nvPr/>
        </p:nvSpPr>
        <p:spPr>
          <a:xfrm rot="2055052">
            <a:off x="5597480" y="4478194"/>
            <a:ext cx="678614" cy="547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40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Zero-Input Response - RL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23" y="4545328"/>
            <a:ext cx="4725651" cy="2028771"/>
          </a:xfrm>
          <a:prstGeom prst="rect">
            <a:avLst/>
          </a:prstGeom>
        </p:spPr>
      </p:pic>
      <p:graphicFrame>
        <p:nvGraphicFramePr>
          <p:cNvPr id="12" name="Object 6"/>
          <p:cNvGraphicFramePr>
            <a:graphicFrameLocks noChangeAspect="1"/>
          </p:cNvGraphicFramePr>
          <p:nvPr>
            <p:extLst/>
          </p:nvPr>
        </p:nvGraphicFramePr>
        <p:xfrm>
          <a:off x="1611796" y="2033878"/>
          <a:ext cx="210343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2" name="方程式" r:id="rId5" imgW="927000" imgH="228600" progId="Equation.3">
                  <p:embed/>
                </p:oleObj>
              </mc:Choice>
              <mc:Fallback>
                <p:oleObj name="方程式" r:id="rId5" imgW="92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796" y="2033878"/>
                        <a:ext cx="210343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809385" y="2817906"/>
            <a:ext cx="3694853" cy="1189073"/>
            <a:chOff x="4635167" y="1949318"/>
            <a:chExt cx="3694853" cy="1189073"/>
          </a:xfrm>
        </p:grpSpPr>
        <p:sp>
          <p:nvSpPr>
            <p:cNvPr id="15" name="矩形 14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6" name="直線單箭頭接點 15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3" name="方程式" r:id="rId7" imgW="139680" imgH="228600" progId="Equation.3">
                    <p:embed/>
                  </p:oleObj>
                </mc:Choice>
                <mc:Fallback>
                  <p:oleObj name="方程式" r:id="rId7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24" name="方程式" r:id="rId9" imgW="88560" imgH="152280" progId="Equation.3">
                    <p:embed/>
                  </p:oleObj>
                </mc:Choice>
                <mc:Fallback>
                  <p:oleObj name="方程式" r:id="rId9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6681" y="1690689"/>
            <a:ext cx="3615747" cy="2116326"/>
          </a:xfrm>
          <a:prstGeom prst="rect">
            <a:avLst/>
          </a:prstGeom>
        </p:spPr>
      </p:pic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4665867" y="2441668"/>
          <a:ext cx="2016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5" name="方程式" r:id="rId12" imgW="88560" imgH="164880" progId="Equation.3">
                  <p:embed/>
                </p:oleObj>
              </mc:Choice>
              <mc:Fallback>
                <p:oleObj name="方程式" r:id="rId12" imgW="8856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867" y="2441668"/>
                        <a:ext cx="2016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09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Dynamic Circuits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680336" y="2112815"/>
            <a:ext cx="1788892" cy="980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Capacitor, Inductor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825087" y="3051006"/>
            <a:ext cx="1499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(Chapter 5)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3693815" y="4125061"/>
            <a:ext cx="1775413" cy="7252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Frequency Domain</a:t>
            </a:r>
          </a:p>
        </p:txBody>
      </p:sp>
      <p:sp>
        <p:nvSpPr>
          <p:cNvPr id="8" name="矩形 7"/>
          <p:cNvSpPr/>
          <p:nvPr/>
        </p:nvSpPr>
        <p:spPr>
          <a:xfrm>
            <a:off x="1002158" y="4125060"/>
            <a:ext cx="1775413" cy="7252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Time Domain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3712792" y="4850313"/>
            <a:ext cx="208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(Chapter 6,7)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391672" y="4125061"/>
            <a:ext cx="1788892" cy="7252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/>
              <a:t>S-Domain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6242960" y="4850313"/>
            <a:ext cx="208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(Chapter 11,13)</a:t>
            </a:r>
            <a:endParaRPr lang="zh-TW" altLang="en-US" sz="24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122950" y="4850312"/>
            <a:ext cx="2086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(Chapter 9)</a:t>
            </a:r>
            <a:endParaRPr lang="zh-TW" altLang="en-US" sz="2400" dirty="0"/>
          </a:p>
        </p:txBody>
      </p:sp>
      <p:cxnSp>
        <p:nvCxnSpPr>
          <p:cNvPr id="14" name="直線單箭頭接點 13"/>
          <p:cNvCxnSpPr>
            <a:endCxn id="8" idx="0"/>
          </p:cNvCxnSpPr>
          <p:nvPr/>
        </p:nvCxnSpPr>
        <p:spPr>
          <a:xfrm flipH="1">
            <a:off x="1889865" y="3512671"/>
            <a:ext cx="2257093" cy="6123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5" idx="2"/>
            <a:endCxn id="7" idx="0"/>
          </p:cNvCxnSpPr>
          <p:nvPr/>
        </p:nvCxnSpPr>
        <p:spPr>
          <a:xfrm>
            <a:off x="4574782" y="3512671"/>
            <a:ext cx="6740" cy="61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10" idx="0"/>
          </p:cNvCxnSpPr>
          <p:nvPr/>
        </p:nvCxnSpPr>
        <p:spPr>
          <a:xfrm>
            <a:off x="4961648" y="3512671"/>
            <a:ext cx="2324470" cy="61239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群組 5"/>
          <p:cNvGrpSpPr/>
          <p:nvPr/>
        </p:nvGrpSpPr>
        <p:grpSpPr>
          <a:xfrm>
            <a:off x="2777571" y="5821251"/>
            <a:ext cx="3745879" cy="509274"/>
            <a:chOff x="2777571" y="5821251"/>
            <a:chExt cx="3745879" cy="509274"/>
          </a:xfrm>
        </p:grpSpPr>
        <p:cxnSp>
          <p:nvCxnSpPr>
            <p:cNvPr id="15" name="直線單箭頭接點 14"/>
            <p:cNvCxnSpPr/>
            <p:nvPr/>
          </p:nvCxnSpPr>
          <p:spPr>
            <a:xfrm flipV="1">
              <a:off x="2777571" y="5821251"/>
              <a:ext cx="374587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3538363" y="5868860"/>
              <a:ext cx="20863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dirty="0" smtClean="0"/>
                <a:t>Abstract</a:t>
              </a:r>
              <a:endParaRPr lang="zh-TW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257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1394390" y="4272228"/>
            <a:ext cx="2645198" cy="2343150"/>
            <a:chOff x="1194365" y="4514850"/>
            <a:chExt cx="2645198" cy="2343150"/>
          </a:xfrm>
        </p:grpSpPr>
        <p:grpSp>
          <p:nvGrpSpPr>
            <p:cNvPr id="5" name="群組 4"/>
            <p:cNvGrpSpPr/>
            <p:nvPr/>
          </p:nvGrpSpPr>
          <p:grpSpPr>
            <a:xfrm>
              <a:off x="1194365" y="4514850"/>
              <a:ext cx="2645198" cy="2343150"/>
              <a:chOff x="3179340" y="4342187"/>
              <a:chExt cx="2645198" cy="2343150"/>
            </a:xfrm>
          </p:grpSpPr>
          <p:pic>
            <p:nvPicPr>
              <p:cNvPr id="3" name="圖片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4238" y="4342187"/>
                <a:ext cx="2400300" cy="2343150"/>
              </a:xfrm>
              <a:prstGeom prst="rect">
                <a:avLst/>
              </a:prstGeom>
            </p:spPr>
          </p:pic>
          <p:graphicFrame>
            <p:nvGraphicFramePr>
              <p:cNvPr id="15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79340" y="4775198"/>
              <a:ext cx="314325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210" name="方程式" r:id="rId5" imgW="152280" imgH="228600" progId="Equation.3">
                      <p:embed/>
                    </p:oleObj>
                  </mc:Choice>
                  <mc:Fallback>
                    <p:oleObj name="方程式" r:id="rId5" imgW="1522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79340" y="4775198"/>
                            <a:ext cx="314325" cy="469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036136" y="4725912"/>
            <a:ext cx="651484" cy="4438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1" name="方程式" r:id="rId7" imgW="317160" imgH="215640" progId="Equation.3">
                    <p:embed/>
                  </p:oleObj>
                </mc:Choice>
                <mc:Fallback>
                  <p:oleObj name="方程式" r:id="rId7" imgW="317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6136" y="4725912"/>
                          <a:ext cx="651484" cy="4438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Response - </a:t>
            </a:r>
            <a:r>
              <a:rPr lang="en-US" altLang="zh-TW" dirty="0" smtClean="0"/>
              <a:t>RL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4" y="1430927"/>
            <a:ext cx="4435095" cy="1904032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1394390" y="3482845"/>
          <a:ext cx="25034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2" name="方程式" r:id="rId10" imgW="1002960" imgH="342720" progId="Equation.3">
                  <p:embed/>
                </p:oleObj>
              </mc:Choice>
              <mc:Fallback>
                <p:oleObj name="方程式" r:id="rId10" imgW="1002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390" y="3482845"/>
                        <a:ext cx="25034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群組 18"/>
          <p:cNvGrpSpPr/>
          <p:nvPr/>
        </p:nvGrpSpPr>
        <p:grpSpPr>
          <a:xfrm>
            <a:off x="5276850" y="4205553"/>
            <a:ext cx="2733675" cy="2409825"/>
            <a:chOff x="5276850" y="4205553"/>
            <a:chExt cx="2733675" cy="2409825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362575" y="4205553"/>
              <a:ext cx="2647950" cy="2409825"/>
            </a:xfrm>
            <a:prstGeom prst="rect">
              <a:avLst/>
            </a:prstGeom>
          </p:spPr>
        </p:pic>
        <p:graphicFrame>
          <p:nvGraphicFramePr>
            <p:cNvPr id="17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5276850" y="5932488"/>
            <a:ext cx="6810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3" name="方程式" r:id="rId13" imgW="330120" imgH="228600" progId="Equation.3">
                    <p:embed/>
                  </p:oleObj>
                </mc:Choice>
                <mc:Fallback>
                  <p:oleObj name="方程式" r:id="rId13" imgW="330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76850" y="5932488"/>
                          <a:ext cx="68103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6010275" y="4435475"/>
            <a:ext cx="70326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214" name="方程式" r:id="rId15" imgW="342720" imgH="215640" progId="Equation.3">
                    <p:embed/>
                  </p:oleObj>
                </mc:Choice>
                <mc:Fallback>
                  <p:oleObj name="方程式" r:id="rId15" imgW="342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10275" y="4435475"/>
                          <a:ext cx="703263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5270896" y="3420932"/>
          <a:ext cx="295592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5" name="方程式" r:id="rId17" imgW="1231560" imgH="342720" progId="Equation.3">
                  <p:embed/>
                </p:oleObj>
              </mc:Choice>
              <mc:Fallback>
                <p:oleObj name="方程式" r:id="rId17" imgW="1231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896" y="3420932"/>
                        <a:ext cx="295592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83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 </a:t>
            </a:r>
            <a:r>
              <a:rPr lang="en-US" altLang="zh-TW" dirty="0" smtClean="0"/>
              <a:t>Response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5596"/>
              </p:ext>
            </p:extLst>
          </p:nvPr>
        </p:nvGraphicFramePr>
        <p:xfrm>
          <a:off x="4741863" y="1660525"/>
          <a:ext cx="270986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0" name="方程式" r:id="rId4" imgW="1130040" imgH="342720" progId="Equation.3">
                  <p:embed/>
                </p:oleObj>
              </mc:Choice>
              <mc:Fallback>
                <p:oleObj name="方程式" r:id="rId4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1660525"/>
                        <a:ext cx="270986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911" y="1345838"/>
            <a:ext cx="2522786" cy="13431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734" y="3104646"/>
            <a:ext cx="2675384" cy="1148570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60955"/>
              </p:ext>
            </p:extLst>
          </p:nvPr>
        </p:nvGraphicFramePr>
        <p:xfrm>
          <a:off x="4849019" y="3190695"/>
          <a:ext cx="25034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1" name="方程式" r:id="rId8" imgW="1002960" imgH="342720" progId="Equation.3">
                  <p:embed/>
                </p:oleObj>
              </mc:Choice>
              <mc:Fallback>
                <p:oleObj name="方程式" r:id="rId8" imgW="1002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9019" y="3190695"/>
                        <a:ext cx="25034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434954"/>
              </p:ext>
            </p:extLst>
          </p:nvPr>
        </p:nvGraphicFramePr>
        <p:xfrm>
          <a:off x="1601396" y="4716751"/>
          <a:ext cx="139382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2" name="方程式" r:id="rId10" imgW="558720" imgH="558720" progId="Equation.3">
                  <p:embed/>
                </p:oleObj>
              </mc:Choice>
              <mc:Fallback>
                <p:oleObj name="方程式" r:id="rId10" imgW="558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396" y="4716751"/>
                        <a:ext cx="139382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752185" y="4448832"/>
          <a:ext cx="23447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13" name="方程式" r:id="rId12" imgW="939600" imgH="355320" progId="Equation.3">
                  <p:embed/>
                </p:oleObj>
              </mc:Choice>
              <mc:Fallback>
                <p:oleObj name="方程式" r:id="rId12" imgW="939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85" y="4448832"/>
                        <a:ext cx="234473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3400425" y="5607591"/>
            <a:ext cx="167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Voltage of C,</a:t>
            </a:r>
          </a:p>
          <a:p>
            <a:r>
              <a:rPr lang="en-US" altLang="zh-TW" sz="2400" dirty="0" smtClean="0"/>
              <a:t>Current of L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564193" y="5602516"/>
            <a:ext cx="153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Voltage,</a:t>
            </a:r>
          </a:p>
          <a:p>
            <a:r>
              <a:rPr lang="en-US" altLang="zh-TW" sz="2400" dirty="0" smtClean="0"/>
              <a:t>Current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191773" y="5787182"/>
            <a:ext cx="153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 fast?</a:t>
            </a:r>
            <a:endParaRPr lang="zh-TW" altLang="en-US" sz="2400" dirty="0"/>
          </a:p>
        </p:txBody>
      </p:sp>
      <p:cxnSp>
        <p:nvCxnSpPr>
          <p:cNvPr id="12" name="直線單箭頭接點 11"/>
          <p:cNvCxnSpPr/>
          <p:nvPr/>
        </p:nvCxnSpPr>
        <p:spPr>
          <a:xfrm flipH="1">
            <a:off x="4423759" y="5337832"/>
            <a:ext cx="648304" cy="3771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5996387" y="5281590"/>
            <a:ext cx="104376" cy="433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endCxn id="19" idx="0"/>
          </p:cNvCxnSpPr>
          <p:nvPr/>
        </p:nvCxnSpPr>
        <p:spPr>
          <a:xfrm>
            <a:off x="6872288" y="5115582"/>
            <a:ext cx="1085850" cy="671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/>
          <p:cNvGrpSpPr/>
          <p:nvPr/>
        </p:nvGrpSpPr>
        <p:grpSpPr>
          <a:xfrm>
            <a:off x="5331999" y="330729"/>
            <a:ext cx="3694853" cy="1189073"/>
            <a:chOff x="4635167" y="1949318"/>
            <a:chExt cx="3694853" cy="1189073"/>
          </a:xfrm>
        </p:grpSpPr>
        <p:sp>
          <p:nvSpPr>
            <p:cNvPr id="22" name="矩形 21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14" name="方程式" r:id="rId14" imgW="139680" imgH="228600" progId="Equation.3">
                    <p:embed/>
                  </p:oleObj>
                </mc:Choice>
                <mc:Fallback>
                  <p:oleObj name="方程式" r:id="rId14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15" name="方程式" r:id="rId16" imgW="88560" imgH="152280" progId="Equation.3">
                    <p:embed/>
                  </p:oleObj>
                </mc:Choice>
                <mc:Fallback>
                  <p:oleObj name="方程式" r:id="rId16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9811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Response - RC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104425" y="2592113"/>
            <a:ext cx="3279667" cy="1177637"/>
            <a:chOff x="5010567" y="3453849"/>
            <a:chExt cx="3279667" cy="1177637"/>
          </a:xfrm>
        </p:grpSpPr>
        <p:sp>
          <p:nvSpPr>
            <p:cNvPr id="5" name="矩形 4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42" name="方程式" r:id="rId3" imgW="139680" imgH="228600" progId="Equation.3">
                    <p:embed/>
                  </p:oleObj>
                </mc:Choice>
                <mc:Fallback>
                  <p:oleObj name="方程式" r:id="rId3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43" name="方程式" r:id="rId5" imgW="88560" imgH="152280" progId="Equation.3">
                    <p:embed/>
                  </p:oleObj>
                </mc:Choice>
                <mc:Fallback>
                  <p:oleObj name="方程式" r:id="rId5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1832644" y="1983208"/>
          <a:ext cx="2000282" cy="525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44" name="方程式" r:id="rId7" imgW="876240" imgH="228600" progId="Equation.3">
                  <p:embed/>
                </p:oleObj>
              </mc:Choice>
              <mc:Fallback>
                <p:oleObj name="方程式" r:id="rId7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2644" y="1983208"/>
                        <a:ext cx="2000282" cy="525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59867" y="1690689"/>
            <a:ext cx="3465221" cy="201484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2390775" y="4014926"/>
            <a:ext cx="4362450" cy="2521581"/>
            <a:chOff x="2390775" y="4099688"/>
            <a:chExt cx="4362450" cy="2521581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90775" y="4306694"/>
              <a:ext cx="4362450" cy="2314575"/>
            </a:xfrm>
            <a:prstGeom prst="rect">
              <a:avLst/>
            </a:prstGeom>
          </p:spPr>
        </p:pic>
        <p:graphicFrame>
          <p:nvGraphicFramePr>
            <p:cNvPr id="15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951232" y="4099688"/>
            <a:ext cx="75247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145" name="方程式" r:id="rId11" imgW="330120" imgH="228600" progId="Equation.3">
                    <p:embed/>
                  </p:oleObj>
                </mc:Choice>
                <mc:Fallback>
                  <p:oleObj name="方程式" r:id="rId11" imgW="330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32" y="4099688"/>
                          <a:ext cx="75247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107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- RC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Solved by differential equation</a:t>
            </a:r>
            <a:endParaRPr lang="zh-TW" alt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/>
          </p:nvPr>
        </p:nvGraphicFramePr>
        <p:xfrm>
          <a:off x="6295571" y="2247969"/>
          <a:ext cx="19923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2" name="方程式" r:id="rId3" imgW="1028520" imgH="228600" progId="Equation.3">
                  <p:embed/>
                </p:oleObj>
              </mc:Choice>
              <mc:Fallback>
                <p:oleObj name="方程式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571" y="2247969"/>
                        <a:ext cx="19923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2462119" y="2840607"/>
          <a:ext cx="916645" cy="635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3" name="方程式" r:id="rId5" imgW="330120" imgH="228600" progId="Equation.3">
                  <p:embed/>
                </p:oleObj>
              </mc:Choice>
              <mc:Fallback>
                <p:oleObj name="方程式" r:id="rId5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119" y="2840607"/>
                        <a:ext cx="916645" cy="635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2228283" y="3637256"/>
          <a:ext cx="11620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4" name="方程式" r:id="rId7" imgW="419040" imgH="228600" progId="Equation.3">
                  <p:embed/>
                </p:oleObj>
              </mc:Choice>
              <mc:Fallback>
                <p:oleObj name="方程式" r:id="rId7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283" y="3637256"/>
                        <a:ext cx="11620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/>
          </p:nvPr>
        </p:nvGraphicFramePr>
        <p:xfrm>
          <a:off x="4214633" y="2864960"/>
          <a:ext cx="14795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5" name="方程式" r:id="rId9" imgW="533160" imgH="228600" progId="Equation.3">
                  <p:embed/>
                </p:oleObj>
              </mc:Choice>
              <mc:Fallback>
                <p:oleObj name="方程式" r:id="rId9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33" y="2864960"/>
                        <a:ext cx="14795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4214633" y="3637256"/>
          <a:ext cx="16906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6" name="方程式" r:id="rId11" imgW="609480" imgH="228600" progId="Equation.3">
                  <p:embed/>
                </p:oleObj>
              </mc:Choice>
              <mc:Fallback>
                <p:oleObj name="方程式" r:id="rId11" imgW="609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33" y="3637256"/>
                        <a:ext cx="16906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465675" y="4448176"/>
          <a:ext cx="9159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7" name="方程式" r:id="rId13" imgW="330120" imgH="228600" progId="Equation.3">
                  <p:embed/>
                </p:oleObj>
              </mc:Choice>
              <mc:Fallback>
                <p:oleObj name="方程式" r:id="rId13" imgW="3301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675" y="4448176"/>
                        <a:ext cx="9159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815504"/>
              </p:ext>
            </p:extLst>
          </p:nvPr>
        </p:nvGraphicFramePr>
        <p:xfrm>
          <a:off x="4214633" y="4393588"/>
          <a:ext cx="1655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8" name="方程式" r:id="rId15" imgW="596880" imgH="241200" progId="Equation.3">
                  <p:embed/>
                </p:oleObj>
              </mc:Choice>
              <mc:Fallback>
                <p:oleObj name="方程式" r:id="rId15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4633" y="4393588"/>
                        <a:ext cx="16557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960683" y="5664439"/>
          <a:ext cx="2922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09" name="方程式" r:id="rId17" imgW="1054080" imgH="228600" progId="Equation.3">
                  <p:embed/>
                </p:oleObj>
              </mc:Choice>
              <mc:Fallback>
                <p:oleObj name="方程式" r:id="rId17" imgW="1054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683" y="5664439"/>
                        <a:ext cx="29225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4906642" y="5395368"/>
          <a:ext cx="3625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0" name="方程式" r:id="rId19" imgW="1307880" imgH="393480" progId="Equation.3">
                  <p:embed/>
                </p:oleObj>
              </mc:Choice>
              <mc:Fallback>
                <p:oleObj name="方程式" r:id="rId19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642" y="5395368"/>
                        <a:ext cx="36258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向右箭號 14"/>
          <p:cNvSpPr/>
          <p:nvPr/>
        </p:nvSpPr>
        <p:spPr>
          <a:xfrm>
            <a:off x="4214633" y="5551458"/>
            <a:ext cx="510080" cy="805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8247" y="269978"/>
            <a:ext cx="3291496" cy="1913834"/>
          </a:xfrm>
          <a:prstGeom prst="rect">
            <a:avLst/>
          </a:prstGeom>
        </p:spPr>
      </p:pic>
      <p:sp>
        <p:nvSpPr>
          <p:cNvPr id="17" name="向右箭號 16"/>
          <p:cNvSpPr/>
          <p:nvPr/>
        </p:nvSpPr>
        <p:spPr>
          <a:xfrm>
            <a:off x="5905321" y="4434209"/>
            <a:ext cx="510080" cy="629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884525"/>
              </p:ext>
            </p:extLst>
          </p:nvPr>
        </p:nvGraphicFramePr>
        <p:xfrm>
          <a:off x="6463846" y="4379056"/>
          <a:ext cx="1655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611" name="方程式" r:id="rId22" imgW="596880" imgH="241200" progId="Equation.3">
                  <p:embed/>
                </p:oleObj>
              </mc:Choice>
              <mc:Fallback>
                <p:oleObj name="方程式" r:id="rId22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3846" y="4379056"/>
                        <a:ext cx="16557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71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- RC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19933"/>
              </p:ext>
            </p:extLst>
          </p:nvPr>
        </p:nvGraphicFramePr>
        <p:xfrm>
          <a:off x="531801" y="1596282"/>
          <a:ext cx="3625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8" name="方程式" r:id="rId4" imgW="1307880" imgH="393480" progId="Equation.3">
                  <p:embed/>
                </p:oleObj>
              </mc:Choice>
              <mc:Fallback>
                <p:oleObj name="方程式" r:id="rId4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1596282"/>
                        <a:ext cx="36258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169501"/>
              </p:ext>
            </p:extLst>
          </p:nvPr>
        </p:nvGraphicFramePr>
        <p:xfrm>
          <a:off x="501217" y="3078591"/>
          <a:ext cx="32750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9" name="方程式" r:id="rId6" imgW="1180800" imgH="228600" progId="Equation.3">
                  <p:embed/>
                </p:oleObj>
              </mc:Choice>
              <mc:Fallback>
                <p:oleObj name="方程式" r:id="rId6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17" y="3078591"/>
                        <a:ext cx="32750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262890" y="2784966"/>
            <a:ext cx="4673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N</a:t>
            </a:r>
            <a:r>
              <a:rPr lang="en-US" altLang="zh-TW" sz="2800" dirty="0" smtClean="0"/>
              <a:t>(t) is general solution</a:t>
            </a:r>
            <a:endParaRPr lang="zh-TW" altLang="en-US" sz="2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205536" y="5620196"/>
            <a:ext cx="49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F</a:t>
            </a:r>
            <a:r>
              <a:rPr lang="en-US" altLang="zh-TW" sz="2800" dirty="0" smtClean="0"/>
              <a:t>(t) is the solution of </a:t>
            </a:r>
            <a:endParaRPr lang="zh-TW" altLang="en-US" sz="28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03965"/>
              </p:ext>
            </p:extLst>
          </p:nvPr>
        </p:nvGraphicFramePr>
        <p:xfrm>
          <a:off x="3449964" y="5457342"/>
          <a:ext cx="2841921" cy="857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0" name="方程式" r:id="rId8" imgW="1307880" imgH="393480" progId="Equation.3">
                  <p:embed/>
                </p:oleObj>
              </mc:Choice>
              <mc:Fallback>
                <p:oleObj name="方程式" r:id="rId8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964" y="5457342"/>
                        <a:ext cx="2841921" cy="857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21302" y="4518935"/>
            <a:ext cx="4964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N</a:t>
            </a:r>
            <a:r>
              <a:rPr lang="en-US" altLang="zh-TW" sz="2800" dirty="0" smtClean="0"/>
              <a:t>(t) is the solution of </a:t>
            </a:r>
            <a:endParaRPr lang="zh-TW" altLang="en-US" sz="28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932720"/>
              </p:ext>
            </p:extLst>
          </p:nvPr>
        </p:nvGraphicFramePr>
        <p:xfrm>
          <a:off x="3544560" y="4370574"/>
          <a:ext cx="27305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1" name="方程式" r:id="rId9" imgW="1257120" imgH="393480" progId="Equation.3">
                  <p:embed/>
                </p:oleObj>
              </mc:Choice>
              <mc:Fallback>
                <p:oleObj name="方程式" r:id="rId9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560" y="4370574"/>
                        <a:ext cx="273050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614053"/>
              </p:ext>
            </p:extLst>
          </p:nvPr>
        </p:nvGraphicFramePr>
        <p:xfrm>
          <a:off x="6894998" y="4227597"/>
          <a:ext cx="2103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2" name="方程式" r:id="rId11" imgW="876240" imgH="342720" progId="Equation.3">
                  <p:embed/>
                </p:oleObj>
              </mc:Choice>
              <mc:Fallback>
                <p:oleObj name="方程式" r:id="rId11" imgW="876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4998" y="4227597"/>
                        <a:ext cx="2103438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265974"/>
              </p:ext>
            </p:extLst>
          </p:nvPr>
        </p:nvGraphicFramePr>
        <p:xfrm>
          <a:off x="6888163" y="5616575"/>
          <a:ext cx="1644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3" name="方程式" r:id="rId13" imgW="596880" imgH="228600" progId="Equation.3">
                  <p:embed/>
                </p:oleObj>
              </mc:Choice>
              <mc:Fallback>
                <p:oleObj name="方程式" r:id="rId13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5616575"/>
                        <a:ext cx="1644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向右箭號 13"/>
          <p:cNvSpPr/>
          <p:nvPr/>
        </p:nvSpPr>
        <p:spPr>
          <a:xfrm>
            <a:off x="6364772" y="5588412"/>
            <a:ext cx="439452" cy="58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6379779" y="4483632"/>
            <a:ext cx="439452" cy="586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127943"/>
              </p:ext>
            </p:extLst>
          </p:nvPr>
        </p:nvGraphicFramePr>
        <p:xfrm>
          <a:off x="4572000" y="1802334"/>
          <a:ext cx="1655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4" name="方程式" r:id="rId15" imgW="596880" imgH="241200" progId="Equation.3">
                  <p:embed/>
                </p:oleObj>
              </mc:Choice>
              <mc:Fallback>
                <p:oleObj name="方程式" r:id="rId15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02334"/>
                        <a:ext cx="16557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273225" y="3348624"/>
            <a:ext cx="3767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err="1" smtClean="0"/>
              <a:t>v</a:t>
            </a:r>
            <a:r>
              <a:rPr lang="en-US" altLang="zh-TW" sz="2800" baseline="-25000" dirty="0" err="1"/>
              <a:t>F</a:t>
            </a:r>
            <a:r>
              <a:rPr lang="en-US" altLang="zh-TW" sz="2800" dirty="0" smtClean="0"/>
              <a:t>(t) is special solution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445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 animBg="1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- RC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1801" y="1596282"/>
          <a:ext cx="3625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5" name="方程式" r:id="rId4" imgW="1307880" imgH="393480" progId="Equation.3">
                  <p:embed/>
                </p:oleObj>
              </mc:Choice>
              <mc:Fallback>
                <p:oleObj name="方程式" r:id="rId4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1596282"/>
                        <a:ext cx="36258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501217" y="3078591"/>
          <a:ext cx="32750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6" name="方程式" r:id="rId6" imgW="1180800" imgH="228600" progId="Equation.3">
                  <p:embed/>
                </p:oleObj>
              </mc:Choice>
              <mc:Fallback>
                <p:oleObj name="方程式" r:id="rId6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17" y="3078591"/>
                        <a:ext cx="32750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214457"/>
              </p:ext>
            </p:extLst>
          </p:nvPr>
        </p:nvGraphicFramePr>
        <p:xfrm>
          <a:off x="4276341" y="2789000"/>
          <a:ext cx="2103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7" name="方程式" r:id="rId8" imgW="876240" imgH="342720" progId="Equation.3">
                  <p:embed/>
                </p:oleObj>
              </mc:Choice>
              <mc:Fallback>
                <p:oleObj name="方程式" r:id="rId8" imgW="876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41" y="2789000"/>
                        <a:ext cx="2103438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39285"/>
              </p:ext>
            </p:extLst>
          </p:nvPr>
        </p:nvGraphicFramePr>
        <p:xfrm>
          <a:off x="6879891" y="3073162"/>
          <a:ext cx="1644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8" name="方程式" r:id="rId10" imgW="596880" imgH="228600" progId="Equation.3">
                  <p:embed/>
                </p:oleObj>
              </mc:Choice>
              <mc:Fallback>
                <p:oleObj name="方程式" r:id="rId10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891" y="3073162"/>
                        <a:ext cx="1644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4572000" y="1802334"/>
          <a:ext cx="165576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39" name="方程式" r:id="rId12" imgW="596880" imgH="241200" progId="Equation.3">
                  <p:embed/>
                </p:oleObj>
              </mc:Choice>
              <mc:Fallback>
                <p:oleObj name="方程式" r:id="rId12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02334"/>
                        <a:ext cx="165576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141866"/>
              </p:ext>
            </p:extLst>
          </p:nvPr>
        </p:nvGraphicFramePr>
        <p:xfrm>
          <a:off x="531801" y="3713591"/>
          <a:ext cx="30638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0" name="方程式" r:id="rId14" imgW="1104840" imgH="342720" progId="Equation.3">
                  <p:embed/>
                </p:oleObj>
              </mc:Choice>
              <mc:Fallback>
                <p:oleObj name="方程式" r:id="rId14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3713591"/>
                        <a:ext cx="30638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463796"/>
              </p:ext>
            </p:extLst>
          </p:nvPr>
        </p:nvGraphicFramePr>
        <p:xfrm>
          <a:off x="4042185" y="3716896"/>
          <a:ext cx="25717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1" name="方程式" r:id="rId16" imgW="927000" imgH="355320" progId="Equation.3">
                  <p:embed/>
                </p:oleObj>
              </mc:Choice>
              <mc:Fallback>
                <p:oleObj name="方程式" r:id="rId16" imgW="927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185" y="3716896"/>
                        <a:ext cx="257175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5976259" y="4575707"/>
            <a:ext cx="2729257" cy="987425"/>
            <a:chOff x="5758575" y="3908754"/>
            <a:chExt cx="2729257" cy="987425"/>
          </a:xfrm>
        </p:grpSpPr>
        <p:sp>
          <p:nvSpPr>
            <p:cNvPr id="21" name="向右箭號 20"/>
            <p:cNvSpPr/>
            <p:nvPr/>
          </p:nvSpPr>
          <p:spPr>
            <a:xfrm>
              <a:off x="5758575" y="4263797"/>
              <a:ext cx="642526" cy="4935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8470644"/>
                </p:ext>
              </p:extLst>
            </p:nvPr>
          </p:nvGraphicFramePr>
          <p:xfrm>
            <a:off x="6481232" y="3908754"/>
            <a:ext cx="200660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42" name="方程式" r:id="rId18" imgW="723600" imgH="355320" progId="Equation.3">
                    <p:embed/>
                  </p:oleObj>
                </mc:Choice>
                <mc:Fallback>
                  <p:oleObj name="方程式" r:id="rId18" imgW="72360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81232" y="3908754"/>
                          <a:ext cx="200660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721061"/>
              </p:ext>
            </p:extLst>
          </p:nvPr>
        </p:nvGraphicFramePr>
        <p:xfrm>
          <a:off x="1856197" y="5124842"/>
          <a:ext cx="3471863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43" name="方程式" r:id="rId20" imgW="1447560" imgH="482400" progId="Equation.3">
                  <p:embed/>
                </p:oleObj>
              </mc:Choice>
              <mc:Fallback>
                <p:oleObj name="方程式" r:id="rId20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197" y="5124842"/>
                        <a:ext cx="3471863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5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975" y="1325303"/>
            <a:ext cx="2903694" cy="166740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475108" y="1918860"/>
          <a:ext cx="3470275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0" name="方程式" r:id="rId4" imgW="1447560" imgH="482400" progId="Equation.3">
                  <p:embed/>
                </p:oleObj>
              </mc:Choice>
              <mc:Fallback>
                <p:oleObj name="方程式" r:id="rId4" imgW="1447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08" y="1918860"/>
                        <a:ext cx="3470275" cy="1293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4846691" y="365126"/>
            <a:ext cx="3279667" cy="1177637"/>
            <a:chOff x="5010567" y="3453849"/>
            <a:chExt cx="3279667" cy="1177637"/>
          </a:xfrm>
        </p:grpSpPr>
        <p:sp>
          <p:nvSpPr>
            <p:cNvPr id="7" name="矩形 6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1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61" name="方程式" r:id="rId6" imgW="139680" imgH="228600" progId="Equation.3">
                    <p:embed/>
                  </p:oleObj>
                </mc:Choice>
                <mc:Fallback>
                  <p:oleObj name="方程式" r:id="rId6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362" name="方程式" r:id="rId8" imgW="88560" imgH="152280" progId="Equation.3">
                    <p:embed/>
                  </p:oleObj>
                </mc:Choice>
                <mc:Fallback>
                  <p:oleObj name="方程式" r:id="rId8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4572000" y="3362461"/>
          <a:ext cx="3194050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3" name="方程式" r:id="rId10" imgW="1333440" imgH="482400" progId="Equation.3">
                  <p:embed/>
                </p:oleObj>
              </mc:Choice>
              <mc:Fallback>
                <p:oleObj name="方程式" r:id="rId10" imgW="1333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362461"/>
                        <a:ext cx="3194050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0367" y="3077395"/>
            <a:ext cx="3371997" cy="1676401"/>
          </a:xfrm>
          <a:prstGeom prst="rect">
            <a:avLst/>
          </a:prstGeom>
        </p:spPr>
      </p:pic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1743428" y="4892011"/>
          <a:ext cx="139382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4" name="方程式" r:id="rId13" imgW="558720" imgH="558720" progId="Equation.3">
                  <p:embed/>
                </p:oleObj>
              </mc:Choice>
              <mc:Fallback>
                <p:oleObj name="方程式" r:id="rId13" imgW="55872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428" y="4892011"/>
                        <a:ext cx="139382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4713233" y="4656273"/>
          <a:ext cx="32321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365" name="方程式" r:id="rId15" imgW="1295280" imgH="507960" progId="Equation.3">
                  <p:embed/>
                </p:oleObj>
              </mc:Choice>
              <mc:Fallback>
                <p:oleObj name="方程式" r:id="rId15" imgW="129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33" y="4656273"/>
                        <a:ext cx="32321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3648920" y="5916512"/>
            <a:ext cx="1671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Voltage of C,</a:t>
            </a:r>
          </a:p>
          <a:p>
            <a:r>
              <a:rPr lang="en-US" altLang="zh-TW" sz="2400" dirty="0" smtClean="0"/>
              <a:t>Current of L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626699" y="5904571"/>
            <a:ext cx="1532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Voltage,</a:t>
            </a:r>
          </a:p>
          <a:p>
            <a:r>
              <a:rPr lang="en-US" altLang="zh-TW" sz="2400" dirty="0" smtClean="0"/>
              <a:t>Current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7423494" y="6023921"/>
            <a:ext cx="1532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How fast?</a:t>
            </a:r>
            <a:endParaRPr lang="zh-TW" altLang="en-US" sz="2400" dirty="0"/>
          </a:p>
        </p:txBody>
      </p:sp>
      <p:cxnSp>
        <p:nvCxnSpPr>
          <p:cNvPr id="19" name="直線單箭頭接點 18"/>
          <p:cNvCxnSpPr/>
          <p:nvPr/>
        </p:nvCxnSpPr>
        <p:spPr>
          <a:xfrm flipH="1">
            <a:off x="4672254" y="5590511"/>
            <a:ext cx="354120" cy="4334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5920883" y="5484750"/>
            <a:ext cx="169449" cy="4473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>
            <a:off x="7423494" y="5337027"/>
            <a:ext cx="673254" cy="762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9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</a:t>
            </a:r>
            <a:endParaRPr lang="zh-TW" altLang="en-US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955925" y="1857020"/>
          <a:ext cx="32321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64" name="方程式" r:id="rId3" imgW="1295280" imgH="507960" progId="Equation.3">
                  <p:embed/>
                </p:oleObj>
              </mc:Choice>
              <mc:Fallback>
                <p:oleObj name="方程式" r:id="rId3" imgW="129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857020"/>
                        <a:ext cx="32321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5" y="3233532"/>
            <a:ext cx="7849695" cy="2943636"/>
          </a:xfrm>
          <a:prstGeom prst="rect">
            <a:avLst/>
          </a:prstGeom>
        </p:spPr>
      </p:pic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2776300" y="4542863"/>
          <a:ext cx="384650" cy="4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65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6300" y="4542863"/>
                        <a:ext cx="384650" cy="4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628650" y="3730063"/>
          <a:ext cx="384650" cy="4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366" name="方程式" r:id="rId8" imgW="190440" imgH="228600" progId="Equation.3">
                  <p:embed/>
                </p:oleObj>
              </mc:Choice>
              <mc:Fallback>
                <p:oleObj name="方程式" r:id="rId8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3730063"/>
                        <a:ext cx="384650" cy="4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群組 15"/>
          <p:cNvGrpSpPr/>
          <p:nvPr/>
        </p:nvGrpSpPr>
        <p:grpSpPr>
          <a:xfrm>
            <a:off x="4846691" y="365126"/>
            <a:ext cx="3279667" cy="1177637"/>
            <a:chOff x="5010567" y="3453849"/>
            <a:chExt cx="3279667" cy="1177637"/>
          </a:xfrm>
        </p:grpSpPr>
        <p:sp>
          <p:nvSpPr>
            <p:cNvPr id="17" name="矩形 16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67" name="方程式" r:id="rId9" imgW="139680" imgH="228600" progId="Equation.3">
                    <p:embed/>
                  </p:oleObj>
                </mc:Choice>
                <mc:Fallback>
                  <p:oleObj name="方程式" r:id="rId9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368" name="方程式" r:id="rId11" imgW="88560" imgH="152280" progId="Equation.3">
                    <p:embed/>
                  </p:oleObj>
                </mc:Choice>
                <mc:Fallback>
                  <p:oleObj name="方程式" r:id="rId11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3282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5085875" y="313093"/>
            <a:ext cx="3279667" cy="1177637"/>
            <a:chOff x="5010567" y="3453849"/>
            <a:chExt cx="3279667" cy="1177637"/>
          </a:xfrm>
        </p:grpSpPr>
        <p:sp>
          <p:nvSpPr>
            <p:cNvPr id="5" name="矩形 4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" name="直線單箭頭接點 5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8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402" name="方程式" r:id="rId3" imgW="139680" imgH="228600" progId="Equation.3">
                    <p:embed/>
                  </p:oleObj>
                </mc:Choice>
                <mc:Fallback>
                  <p:oleObj name="方程式" r:id="rId3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403" name="方程式" r:id="rId5" imgW="88560" imgH="152280" progId="Equation.3">
                    <p:embed/>
                  </p:oleObj>
                </mc:Choice>
                <mc:Fallback>
                  <p:oleObj name="方程式" r:id="rId5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955925" y="1857020"/>
          <a:ext cx="32321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4" name="方程式" r:id="rId7" imgW="1295280" imgH="507960" progId="Equation.3">
                  <p:embed/>
                </p:oleObj>
              </mc:Choice>
              <mc:Fallback>
                <p:oleObj name="方程式" r:id="rId7" imgW="12952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925" y="1857020"/>
                        <a:ext cx="3232150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27020"/>
            <a:ext cx="8259328" cy="3200847"/>
          </a:xfrm>
          <a:prstGeom prst="rect">
            <a:avLst/>
          </a:prstGeom>
        </p:spPr>
      </p:pic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571500" y="3691963"/>
          <a:ext cx="384650" cy="4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5" name="方程式" r:id="rId10" imgW="190440" imgH="228600" progId="Equation.3">
                  <p:embed/>
                </p:oleObj>
              </mc:Choice>
              <mc:Fallback>
                <p:oleObj name="方程式" r:id="rId10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691963"/>
                        <a:ext cx="384650" cy="4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/>
          </p:nvPr>
        </p:nvGraphicFramePr>
        <p:xfrm>
          <a:off x="1695450" y="5501713"/>
          <a:ext cx="384650" cy="4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6" name="方程式" r:id="rId12" imgW="190440" imgH="228600" progId="Equation.3">
                  <p:embed/>
                </p:oleObj>
              </mc:Choice>
              <mc:Fallback>
                <p:oleObj name="方程式" r:id="rId12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5501713"/>
                        <a:ext cx="384650" cy="4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/>
          </p:nvPr>
        </p:nvGraphicFramePr>
        <p:xfrm>
          <a:off x="7649552" y="4096392"/>
          <a:ext cx="384650" cy="461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407" name="方程式" r:id="rId13" imgW="190440" imgH="228600" progId="Equation.3">
                  <p:embed/>
                </p:oleObj>
              </mc:Choice>
              <mc:Fallback>
                <p:oleObj name="方程式" r:id="rId13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9552" y="4096392"/>
                        <a:ext cx="384650" cy="461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628650" y="6297402"/>
            <a:ext cx="151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10% time</a:t>
            </a:r>
            <a:endParaRPr lang="zh-TW" altLang="en-US" sz="2400" b="1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6520712" y="6269150"/>
            <a:ext cx="151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9</a:t>
            </a:r>
            <a:r>
              <a:rPr lang="en-US" altLang="zh-TW" sz="2400" b="1" dirty="0" smtClean="0"/>
              <a:t>0% time</a:t>
            </a:r>
            <a:endParaRPr lang="zh-TW" altLang="en-US" sz="2400" b="1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456947" y="4727443"/>
            <a:ext cx="151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 smtClean="0"/>
              <a:t>Rise time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194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+ Initial Condition</a:t>
            </a:r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567483" y="1976439"/>
            <a:ext cx="5324475" cy="3028907"/>
            <a:chOff x="2390775" y="4099688"/>
            <a:chExt cx="4362450" cy="2521581"/>
          </a:xfrm>
        </p:grpSpPr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0775" y="4306694"/>
              <a:ext cx="4362450" cy="2314575"/>
            </a:xfrm>
            <a:prstGeom prst="rect">
              <a:avLst/>
            </a:prstGeom>
          </p:spPr>
        </p:pic>
        <p:graphicFrame>
          <p:nvGraphicFramePr>
            <p:cNvPr id="14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951232" y="4099688"/>
            <a:ext cx="75247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45" name="方程式" r:id="rId4" imgW="330120" imgH="228600" progId="Equation.3">
                    <p:embed/>
                  </p:oleObj>
                </mc:Choice>
                <mc:Fallback>
                  <p:oleObj name="方程式" r:id="rId4" imgW="3301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32" y="4099688"/>
                          <a:ext cx="75247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140994"/>
              </p:ext>
            </p:extLst>
          </p:nvPr>
        </p:nvGraphicFramePr>
        <p:xfrm>
          <a:off x="6234858" y="4154446"/>
          <a:ext cx="228049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6" name="方程式" r:id="rId6" imgW="647640" imgH="241200" progId="Equation.3">
                  <p:embed/>
                </p:oleObj>
              </mc:Choice>
              <mc:Fallback>
                <p:oleObj name="方程式" r:id="rId6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858" y="4154446"/>
                        <a:ext cx="228049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611352"/>
              </p:ext>
            </p:extLst>
          </p:nvPr>
        </p:nvGraphicFramePr>
        <p:xfrm>
          <a:off x="6234858" y="2612537"/>
          <a:ext cx="2101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7" name="方程式" r:id="rId8" imgW="596880" imgH="241200" progId="Equation.3">
                  <p:embed/>
                </p:oleObj>
              </mc:Choice>
              <mc:Fallback>
                <p:oleObj name="方程式" r:id="rId8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858" y="2612537"/>
                        <a:ext cx="210185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下箭號 2"/>
          <p:cNvSpPr/>
          <p:nvPr/>
        </p:nvSpPr>
        <p:spPr>
          <a:xfrm>
            <a:off x="7004614" y="3538439"/>
            <a:ext cx="740979" cy="5410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43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Textbook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First-Order Circuits</a:t>
            </a:r>
          </a:p>
          <a:p>
            <a:pPr lvl="1"/>
            <a:r>
              <a:rPr lang="en-US" altLang="zh-TW" sz="2800" dirty="0" smtClean="0"/>
              <a:t>Chapter 5.3, 9.1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20160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- RC</a:t>
            </a:r>
            <a:endParaRPr lang="zh-TW" alt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/>
          </p:nvPr>
        </p:nvGraphicFramePr>
        <p:xfrm>
          <a:off x="531801" y="1596282"/>
          <a:ext cx="362585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89" name="方程式" r:id="rId4" imgW="1307880" imgH="393480" progId="Equation.3">
                  <p:embed/>
                </p:oleObj>
              </mc:Choice>
              <mc:Fallback>
                <p:oleObj name="方程式" r:id="rId4" imgW="1307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1596282"/>
                        <a:ext cx="3625850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7335"/>
              </p:ext>
            </p:extLst>
          </p:nvPr>
        </p:nvGraphicFramePr>
        <p:xfrm>
          <a:off x="501217" y="2936697"/>
          <a:ext cx="32750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0" name="方程式" r:id="rId6" imgW="1180800" imgH="228600" progId="Equation.3">
                  <p:embed/>
                </p:oleObj>
              </mc:Choice>
              <mc:Fallback>
                <p:oleObj name="方程式" r:id="rId6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217" y="2936697"/>
                        <a:ext cx="32750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52987"/>
              </p:ext>
            </p:extLst>
          </p:nvPr>
        </p:nvGraphicFramePr>
        <p:xfrm>
          <a:off x="4276341" y="2647106"/>
          <a:ext cx="21034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1" name="方程式" r:id="rId8" imgW="876240" imgH="342720" progId="Equation.3">
                  <p:embed/>
                </p:oleObj>
              </mc:Choice>
              <mc:Fallback>
                <p:oleObj name="方程式" r:id="rId8" imgW="8762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41" y="2647106"/>
                        <a:ext cx="2103438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590920"/>
              </p:ext>
            </p:extLst>
          </p:nvPr>
        </p:nvGraphicFramePr>
        <p:xfrm>
          <a:off x="6879891" y="2931268"/>
          <a:ext cx="16446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2" name="方程式" r:id="rId10" imgW="596880" imgH="228600" progId="Equation.3">
                  <p:embed/>
                </p:oleObj>
              </mc:Choice>
              <mc:Fallback>
                <p:oleObj name="方程式" r:id="rId10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9891" y="2931268"/>
                        <a:ext cx="164465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332688"/>
              </p:ext>
            </p:extLst>
          </p:nvPr>
        </p:nvGraphicFramePr>
        <p:xfrm>
          <a:off x="4482991" y="1786047"/>
          <a:ext cx="18669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3" name="方程式" r:id="rId12" imgW="672840" imgH="241200" progId="Equation.3">
                  <p:embed/>
                </p:oleObj>
              </mc:Choice>
              <mc:Fallback>
                <p:oleObj name="方程式" r:id="rId12" imgW="672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991" y="1786047"/>
                        <a:ext cx="18669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91730"/>
              </p:ext>
            </p:extLst>
          </p:nvPr>
        </p:nvGraphicFramePr>
        <p:xfrm>
          <a:off x="531801" y="3634762"/>
          <a:ext cx="306387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4" name="方程式" r:id="rId14" imgW="1104840" imgH="342720" progId="Equation.3">
                  <p:embed/>
                </p:oleObj>
              </mc:Choice>
              <mc:Fallback>
                <p:oleObj name="方程式" r:id="rId14" imgW="11048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3634762"/>
                        <a:ext cx="3063875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897371"/>
              </p:ext>
            </p:extLst>
          </p:nvPr>
        </p:nvGraphicFramePr>
        <p:xfrm>
          <a:off x="531801" y="4587262"/>
          <a:ext cx="27828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5" name="方程式" r:id="rId16" imgW="1002960" imgH="355320" progId="Equation.3">
                  <p:embed/>
                </p:oleObj>
              </mc:Choice>
              <mc:Fallback>
                <p:oleObj name="方程式" r:id="rId16" imgW="100296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01" y="4587262"/>
                        <a:ext cx="27828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733417" y="5574687"/>
            <a:ext cx="3710548" cy="987425"/>
            <a:chOff x="4289358" y="3962578"/>
            <a:chExt cx="3710548" cy="987425"/>
          </a:xfrm>
        </p:grpSpPr>
        <p:sp>
          <p:nvSpPr>
            <p:cNvPr id="15" name="向右箭號 14"/>
            <p:cNvSpPr/>
            <p:nvPr/>
          </p:nvSpPr>
          <p:spPr>
            <a:xfrm>
              <a:off x="4289358" y="4305287"/>
              <a:ext cx="642526" cy="4935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110656" y="3962578"/>
            <a:ext cx="2889250" cy="987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096" name="方程式" r:id="rId18" imgW="1041120" imgH="355320" progId="Equation.3">
                    <p:embed/>
                  </p:oleObj>
                </mc:Choice>
                <mc:Fallback>
                  <p:oleObj name="方程式" r:id="rId18" imgW="1041120" imgH="3553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0656" y="3962578"/>
                          <a:ext cx="2889250" cy="987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645480"/>
              </p:ext>
            </p:extLst>
          </p:nvPr>
        </p:nvGraphicFramePr>
        <p:xfrm>
          <a:off x="4443965" y="4343297"/>
          <a:ext cx="42910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97" name="方程式" r:id="rId20" imgW="1790640" imgH="342720" progId="Equation.3">
                  <p:embed/>
                </p:oleObj>
              </mc:Choice>
              <mc:Fallback>
                <p:oleObj name="方程式" r:id="rId20" imgW="179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3965" y="4343297"/>
                        <a:ext cx="429101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4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84595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Perspective 2:</a:t>
            </a:r>
            <a:br>
              <a:rPr lang="en-US" altLang="zh-TW" dirty="0" smtClean="0"/>
            </a:br>
            <a:r>
              <a:rPr lang="en-US" altLang="zh-TW" dirty="0" smtClean="0"/>
              <a:t>Superposition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29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Step Response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Solved by Superposition</a:t>
            </a:r>
            <a:endParaRPr lang="zh-TW" alt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116008"/>
              </p:ext>
            </p:extLst>
          </p:nvPr>
        </p:nvGraphicFramePr>
        <p:xfrm>
          <a:off x="887804" y="2755564"/>
          <a:ext cx="22193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2" name="方程式" r:id="rId3" imgW="1143000" imgH="228600" progId="Equation.3">
                  <p:embed/>
                </p:oleObj>
              </mc:Choice>
              <mc:Fallback>
                <p:oleObj name="方程式" r:id="rId3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04" y="2755564"/>
                        <a:ext cx="22193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29294"/>
              </p:ext>
            </p:extLst>
          </p:nvPr>
        </p:nvGraphicFramePr>
        <p:xfrm>
          <a:off x="1056139" y="4970821"/>
          <a:ext cx="1993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3" name="方程式" r:id="rId5" imgW="1028520" imgH="228600" progId="Equation.3">
                  <p:embed/>
                </p:oleObj>
              </mc:Choice>
              <mc:Fallback>
                <p:oleObj name="方程式" r:id="rId5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139" y="4970821"/>
                        <a:ext cx="19939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430402"/>
              </p:ext>
            </p:extLst>
          </p:nvPr>
        </p:nvGraphicFramePr>
        <p:xfrm>
          <a:off x="6297551" y="2507913"/>
          <a:ext cx="2466975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4" name="方程式" r:id="rId7" imgW="1028520" imgH="342720" progId="Equation.3">
                  <p:embed/>
                </p:oleObj>
              </mc:Choice>
              <mc:Fallback>
                <p:oleObj name="方程式" r:id="rId7" imgW="102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7551" y="2507913"/>
                        <a:ext cx="2466975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750398"/>
              </p:ext>
            </p:extLst>
          </p:nvPr>
        </p:nvGraphicFramePr>
        <p:xfrm>
          <a:off x="6783050" y="3562012"/>
          <a:ext cx="11572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5" name="方程式" r:id="rId9" imgW="482400" imgH="177480" progId="Equation.3">
                  <p:embed/>
                </p:oleObj>
              </mc:Choice>
              <mc:Fallback>
                <p:oleObj name="方程式" r:id="rId9" imgW="4824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3050" y="3562012"/>
                        <a:ext cx="11572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605955"/>
              </p:ext>
            </p:extLst>
          </p:nvPr>
        </p:nvGraphicFramePr>
        <p:xfrm>
          <a:off x="6701991" y="5364386"/>
          <a:ext cx="134143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26" name="方程式" r:id="rId11" imgW="558720" imgH="228600" progId="Equation.3">
                  <p:embed/>
                </p:oleObj>
              </mc:Choice>
              <mc:Fallback>
                <p:oleObj name="方程式" r:id="rId11" imgW="558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991" y="5364386"/>
                        <a:ext cx="134143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圖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1078" y="3480036"/>
            <a:ext cx="2364023" cy="711682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0859" y="2611211"/>
            <a:ext cx="2573525" cy="1496371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90858" y="4922589"/>
            <a:ext cx="2573525" cy="1496371"/>
          </a:xfrm>
          <a:prstGeom prst="rect">
            <a:avLst/>
          </a:prstGeom>
        </p:spPr>
      </p:pic>
      <p:sp>
        <p:nvSpPr>
          <p:cNvPr id="27" name="向下箭號 26"/>
          <p:cNvSpPr/>
          <p:nvPr/>
        </p:nvSpPr>
        <p:spPr>
          <a:xfrm>
            <a:off x="4481059" y="4210768"/>
            <a:ext cx="715281" cy="5707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191" y="5614229"/>
            <a:ext cx="2533709" cy="8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376" y="1497397"/>
            <a:ext cx="3248025" cy="2247900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775136"/>
              </p:ext>
            </p:extLst>
          </p:nvPr>
        </p:nvGraphicFramePr>
        <p:xfrm>
          <a:off x="4193415" y="3039833"/>
          <a:ext cx="18954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68" name="方程式" r:id="rId5" imgW="977760" imgH="457200" progId="Equation.3">
                  <p:embed/>
                </p:oleObj>
              </mc:Choice>
              <mc:Fallback>
                <p:oleObj name="方程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415" y="3039833"/>
                        <a:ext cx="189547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400224"/>
              </p:ext>
            </p:extLst>
          </p:nvPr>
        </p:nvGraphicFramePr>
        <p:xfrm>
          <a:off x="4663269" y="2283106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69" name="方程式" r:id="rId7" imgW="622080" imgH="228600" progId="Equation.3">
                  <p:embed/>
                </p:oleObj>
              </mc:Choice>
              <mc:Fallback>
                <p:oleObj name="方程式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3269" y="2283106"/>
                        <a:ext cx="120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4879681" y="4409021"/>
            <a:ext cx="359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Suppress v</a:t>
            </a:r>
            <a:r>
              <a:rPr lang="en-US" altLang="zh-TW" sz="2800" baseline="-25000" dirty="0" smtClean="0"/>
              <a:t>1</a:t>
            </a:r>
            <a:r>
              <a:rPr lang="en-US" altLang="zh-TW" sz="2800" dirty="0" smtClean="0"/>
              <a:t>, find v</a:t>
            </a:r>
            <a:r>
              <a:rPr lang="en-US" altLang="zh-TW" sz="2800" baseline="-25000" dirty="0" smtClean="0"/>
              <a:t>c2</a:t>
            </a:r>
            <a:r>
              <a:rPr lang="en-US" altLang="zh-TW" sz="2800" dirty="0" smtClean="0"/>
              <a:t>(t)</a:t>
            </a:r>
            <a:endParaRPr lang="zh-TW" altLang="en-US" sz="2800" baseline="-250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4879680" y="5025879"/>
            <a:ext cx="359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Suppress v</a:t>
            </a:r>
            <a:r>
              <a:rPr lang="en-US" altLang="zh-TW" sz="2800" baseline="-25000" dirty="0"/>
              <a:t>2</a:t>
            </a:r>
            <a:r>
              <a:rPr lang="en-US" altLang="zh-TW" sz="2800" dirty="0" smtClean="0"/>
              <a:t>, find v</a:t>
            </a:r>
            <a:r>
              <a:rPr lang="en-US" altLang="zh-TW" sz="2800" baseline="-25000" dirty="0" smtClean="0"/>
              <a:t>c1</a:t>
            </a:r>
            <a:r>
              <a:rPr lang="en-US" altLang="zh-TW" sz="2800" dirty="0" smtClean="0"/>
              <a:t>(t)</a:t>
            </a:r>
            <a:endParaRPr lang="zh-TW" altLang="en-US" sz="2800" baseline="-25000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942333"/>
              </p:ext>
            </p:extLst>
          </p:nvPr>
        </p:nvGraphicFramePr>
        <p:xfrm>
          <a:off x="5005048" y="5724076"/>
          <a:ext cx="3025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70" name="方程式" r:id="rId9" imgW="1206360" imgH="228600" progId="Equation.3">
                  <p:embed/>
                </p:oleObj>
              </mc:Choice>
              <mc:Fallback>
                <p:oleObj name="方程式" r:id="rId9" imgW="1206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048" y="5724076"/>
                        <a:ext cx="3025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563637" y="1791097"/>
            <a:ext cx="3279667" cy="1177637"/>
            <a:chOff x="5010567" y="3453849"/>
            <a:chExt cx="3279667" cy="1177637"/>
          </a:xfrm>
        </p:grpSpPr>
        <p:sp>
          <p:nvSpPr>
            <p:cNvPr id="19" name="矩形 18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字方塊 20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71" name="方程式" r:id="rId11" imgW="139680" imgH="228600" progId="Equation.3">
                    <p:embed/>
                  </p:oleObj>
                </mc:Choice>
                <mc:Fallback>
                  <p:oleObj name="方程式" r:id="rId11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72" name="方程式" r:id="rId13" imgW="88560" imgH="152280" progId="Equation.3">
                    <p:embed/>
                  </p:oleObj>
                </mc:Choice>
                <mc:Fallback>
                  <p:oleObj name="方程式" r:id="rId13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群組 23"/>
          <p:cNvGrpSpPr/>
          <p:nvPr/>
        </p:nvGrpSpPr>
        <p:grpSpPr>
          <a:xfrm>
            <a:off x="203333" y="5016842"/>
            <a:ext cx="3694853" cy="1189073"/>
            <a:chOff x="4635167" y="1949318"/>
            <a:chExt cx="3694853" cy="1189073"/>
          </a:xfrm>
        </p:grpSpPr>
        <p:sp>
          <p:nvSpPr>
            <p:cNvPr id="25" name="矩形 24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字方塊 26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74687549"/>
                </p:ext>
              </p:extLst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73" name="方程式" r:id="rId15" imgW="139680" imgH="228600" progId="Equation.3">
                    <p:embed/>
                  </p:oleObj>
                </mc:Choice>
                <mc:Fallback>
                  <p:oleObj name="方程式" r:id="rId15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3028496"/>
                </p:ext>
              </p:extLst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974" name="方程式" r:id="rId16" imgW="88560" imgH="152280" progId="Equation.3">
                    <p:embed/>
                  </p:oleObj>
                </mc:Choice>
                <mc:Fallback>
                  <p:oleObj name="方程式" r:id="rId16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群組 3"/>
          <p:cNvGrpSpPr/>
          <p:nvPr/>
        </p:nvGrpSpPr>
        <p:grpSpPr>
          <a:xfrm>
            <a:off x="412780" y="3322798"/>
            <a:ext cx="3575135" cy="1246223"/>
            <a:chOff x="531238" y="3513600"/>
            <a:chExt cx="3575135" cy="1246223"/>
          </a:xfrm>
        </p:grpSpPr>
        <p:grpSp>
          <p:nvGrpSpPr>
            <p:cNvPr id="30" name="群組 29"/>
            <p:cNvGrpSpPr/>
            <p:nvPr/>
          </p:nvGrpSpPr>
          <p:grpSpPr>
            <a:xfrm>
              <a:off x="531238" y="3513600"/>
              <a:ext cx="3485303" cy="1246223"/>
              <a:chOff x="4844717" y="1892168"/>
              <a:chExt cx="3485303" cy="124622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5296218" y="2028766"/>
                <a:ext cx="2658482" cy="655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2" name="直線單箭頭接點 31"/>
              <p:cNvCxnSpPr/>
              <p:nvPr/>
            </p:nvCxnSpPr>
            <p:spPr>
              <a:xfrm>
                <a:off x="5050353" y="2722109"/>
                <a:ext cx="306921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文字方塊 32"/>
              <p:cNvSpPr txBox="1"/>
              <p:nvPr/>
            </p:nvSpPr>
            <p:spPr>
              <a:xfrm>
                <a:off x="4844717" y="1892168"/>
                <a:ext cx="527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600" dirty="0" smtClean="0"/>
                  <a:t>…</a:t>
                </a:r>
                <a:endParaRPr lang="zh-TW" altLang="en-US" sz="3600" dirty="0"/>
              </a:p>
            </p:txBody>
          </p:sp>
          <p:graphicFrame>
            <p:nvGraphicFramePr>
              <p:cNvPr id="34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0030266"/>
                  </p:ext>
                </p:extLst>
              </p:nvPr>
            </p:nvGraphicFramePr>
            <p:xfrm>
              <a:off x="6545976" y="2670078"/>
              <a:ext cx="285750" cy="468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75" name="方程式" r:id="rId17" imgW="139680" imgH="228600" progId="Equation.3">
                      <p:embed/>
                    </p:oleObj>
                  </mc:Choice>
                  <mc:Fallback>
                    <p:oleObj name="方程式" r:id="rId17" imgW="1396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5976" y="2670078"/>
                            <a:ext cx="285750" cy="468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2132151"/>
                  </p:ext>
                </p:extLst>
              </p:nvPr>
            </p:nvGraphicFramePr>
            <p:xfrm>
              <a:off x="8149045" y="2565740"/>
              <a:ext cx="1809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8976" name="方程式" r:id="rId18" imgW="88560" imgH="152280" progId="Equation.3">
                      <p:embed/>
                    </p:oleObj>
                  </mc:Choice>
                  <mc:Fallback>
                    <p:oleObj name="方程式" r:id="rId18" imgW="88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49045" y="2565740"/>
                            <a:ext cx="1809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6" name="文字方塊 35"/>
            <p:cNvSpPr txBox="1"/>
            <p:nvPr/>
          </p:nvSpPr>
          <p:spPr>
            <a:xfrm>
              <a:off x="3579270" y="3536222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</p:grpSp>
      <p:sp>
        <p:nvSpPr>
          <p:cNvPr id="6" name="文字方塊 5"/>
          <p:cNvSpPr txBox="1"/>
          <p:nvPr/>
        </p:nvSpPr>
        <p:spPr>
          <a:xfrm rot="5400000">
            <a:off x="1980689" y="4461716"/>
            <a:ext cx="5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solidFill>
                  <a:srgbClr val="FF0000"/>
                </a:solidFill>
              </a:rPr>
              <a:t>-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 rot="5400000">
            <a:off x="1933748" y="2862131"/>
            <a:ext cx="552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rgbClr val="FF0000"/>
                </a:solidFill>
              </a:rPr>
              <a:t>=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67" y="1825625"/>
            <a:ext cx="3248025" cy="22479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067" y="4243671"/>
            <a:ext cx="3248025" cy="2247900"/>
          </a:xfrm>
          <a:prstGeom prst="rect">
            <a:avLst/>
          </a:prstGeom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8388461"/>
              </p:ext>
            </p:extLst>
          </p:nvPr>
        </p:nvGraphicFramePr>
        <p:xfrm>
          <a:off x="555625" y="5084763"/>
          <a:ext cx="12080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4" name="方程式" r:id="rId5" imgW="622080" imgH="228600" progId="Equation.3">
                  <p:embed/>
                </p:oleObj>
              </mc:Choice>
              <mc:Fallback>
                <p:oleObj name="方程式" r:id="rId5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5084763"/>
                        <a:ext cx="12080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接點 10"/>
          <p:cNvCxnSpPr/>
          <p:nvPr/>
        </p:nvCxnSpPr>
        <p:spPr>
          <a:xfrm>
            <a:off x="1955684" y="2615365"/>
            <a:ext cx="516845" cy="498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1945709" y="5752446"/>
            <a:ext cx="516845" cy="498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/>
          <p:cNvGrpSpPr/>
          <p:nvPr/>
        </p:nvGrpSpPr>
        <p:grpSpPr>
          <a:xfrm>
            <a:off x="4051736" y="313051"/>
            <a:ext cx="4950370" cy="1231969"/>
            <a:chOff x="4051736" y="313051"/>
            <a:chExt cx="4950370" cy="1231969"/>
          </a:xfrm>
        </p:grpSpPr>
        <p:sp>
          <p:nvSpPr>
            <p:cNvPr id="25" name="矩形 24"/>
            <p:cNvSpPr/>
            <p:nvPr/>
          </p:nvSpPr>
          <p:spPr>
            <a:xfrm>
              <a:off x="4051736" y="313051"/>
              <a:ext cx="4950370" cy="12319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181321" y="360349"/>
              <a:ext cx="4820785" cy="1081228"/>
              <a:chOff x="4323215" y="328817"/>
              <a:chExt cx="4820785" cy="1081228"/>
            </a:xfrm>
          </p:grpSpPr>
          <p:graphicFrame>
            <p:nvGraphicFramePr>
              <p:cNvPr id="1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48625212"/>
                  </p:ext>
                </p:extLst>
              </p:nvPr>
            </p:nvGraphicFramePr>
            <p:xfrm>
              <a:off x="4323215" y="519640"/>
              <a:ext cx="1725160" cy="8904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995" name="方程式" r:id="rId7" imgW="888840" imgH="457200" progId="Equation.3">
                      <p:embed/>
                    </p:oleObj>
                  </mc:Choice>
                  <mc:Fallback>
                    <p:oleObj name="方程式" r:id="rId7" imgW="88884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23215" y="519640"/>
                            <a:ext cx="1725160" cy="8904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4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6677025" y="328817"/>
              <a:ext cx="2466975" cy="919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996" name="方程式" r:id="rId9" imgW="1028520" imgH="342720" progId="Equation.3">
                      <p:embed/>
                    </p:oleObj>
                  </mc:Choice>
                  <mc:Fallback>
                    <p:oleObj name="方程式" r:id="rId9" imgW="1028520" imgH="34272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77025" y="328817"/>
                            <a:ext cx="2466975" cy="9191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向右箭號 18"/>
              <p:cNvSpPr/>
              <p:nvPr/>
            </p:nvSpPr>
            <p:spPr>
              <a:xfrm>
                <a:off x="6135413" y="569901"/>
                <a:ext cx="510080" cy="8057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10220"/>
              </p:ext>
            </p:extLst>
          </p:nvPr>
        </p:nvGraphicFramePr>
        <p:xfrm>
          <a:off x="5498175" y="2129258"/>
          <a:ext cx="3107413" cy="101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7" name="方程式" r:id="rId11" imgW="1168200" imgH="342720" progId="Equation.3">
                  <p:embed/>
                </p:oleObj>
              </mc:Choice>
              <mc:Fallback>
                <p:oleObj name="方程式" r:id="rId11" imgW="1168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175" y="2129258"/>
                        <a:ext cx="3107413" cy="1019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851002"/>
              </p:ext>
            </p:extLst>
          </p:nvPr>
        </p:nvGraphicFramePr>
        <p:xfrm>
          <a:off x="5592763" y="3327400"/>
          <a:ext cx="15843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8" name="方程式" r:id="rId13" imgW="660240" imgH="228600" progId="Equation.3">
                  <p:embed/>
                </p:oleObj>
              </mc:Choice>
              <mc:Fallback>
                <p:oleObj name="方程式" r:id="rId13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763" y="3327400"/>
                        <a:ext cx="15843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979230"/>
              </p:ext>
            </p:extLst>
          </p:nvPr>
        </p:nvGraphicFramePr>
        <p:xfrm>
          <a:off x="5338514" y="4381061"/>
          <a:ext cx="3167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9" name="方程式" r:id="rId15" imgW="1320480" imgH="228600" progId="Equation.3">
                  <p:embed/>
                </p:oleObj>
              </mc:Choice>
              <mc:Fallback>
                <p:oleObj name="方程式" r:id="rId15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514" y="4381061"/>
                        <a:ext cx="31670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02588"/>
              </p:ext>
            </p:extLst>
          </p:nvPr>
        </p:nvGraphicFramePr>
        <p:xfrm>
          <a:off x="5995079" y="5103594"/>
          <a:ext cx="2587625" cy="129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0" name="方程式" r:id="rId17" imgW="1079280" imgH="482400" progId="Equation.3">
                  <p:embed/>
                </p:oleObj>
              </mc:Choice>
              <mc:Fallback>
                <p:oleObj name="方程式" r:id="rId17" imgW="1079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079" y="5103594"/>
                        <a:ext cx="2587625" cy="129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758470"/>
              </p:ext>
            </p:extLst>
          </p:nvPr>
        </p:nvGraphicFramePr>
        <p:xfrm>
          <a:off x="171470" y="3285615"/>
          <a:ext cx="18954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01" name="方程式" r:id="rId19" imgW="977760" imgH="457200" progId="Equation.3">
                  <p:embed/>
                </p:oleObj>
              </mc:Choice>
              <mc:Fallback>
                <p:oleObj name="方程式" r:id="rId19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70" y="3285615"/>
                        <a:ext cx="1895475" cy="89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72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7645"/>
            <a:ext cx="7886700" cy="1325563"/>
          </a:xfrm>
        </p:spPr>
        <p:txBody>
          <a:bodyPr/>
          <a:lstStyle/>
          <a:p>
            <a:r>
              <a:rPr lang="en-US" altLang="zh-TW" dirty="0" smtClean="0"/>
              <a:t>Pulse Response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5" y="1951314"/>
            <a:ext cx="3076575" cy="2238375"/>
          </a:xfr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80712"/>
              </p:ext>
            </p:extLst>
          </p:nvPr>
        </p:nvGraphicFramePr>
        <p:xfrm>
          <a:off x="2008746" y="1764839"/>
          <a:ext cx="6683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" name="方程式" r:id="rId4" imgW="266400" imgH="215640" progId="Equation.3">
                  <p:embed/>
                </p:oleObj>
              </mc:Choice>
              <mc:Fallback>
                <p:oleObj name="方程式" r:id="rId4" imgW="266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746" y="1764839"/>
                        <a:ext cx="6683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02845"/>
              </p:ext>
            </p:extLst>
          </p:nvPr>
        </p:nvGraphicFramePr>
        <p:xfrm>
          <a:off x="1091254" y="2349777"/>
          <a:ext cx="477837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" name="方程式" r:id="rId6" imgW="190440" imgH="228600" progId="Equation.3">
                  <p:embed/>
                </p:oleObj>
              </mc:Choice>
              <mc:Fallback>
                <p:oleObj name="方程式" r:id="rId6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1254" y="2349777"/>
                        <a:ext cx="477837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圖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978" y="1907948"/>
            <a:ext cx="3758813" cy="218555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95156" y="5814664"/>
            <a:ext cx="3686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Solved by Superposition</a:t>
            </a:r>
            <a:endParaRPr lang="zh-TW" altLang="en-US" sz="28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492712"/>
              </p:ext>
            </p:extLst>
          </p:nvPr>
        </p:nvGraphicFramePr>
        <p:xfrm>
          <a:off x="2610022" y="4537995"/>
          <a:ext cx="3871912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6" name="方程式" r:id="rId9" imgW="1396800" imgH="393480" progId="Equation.3">
                  <p:embed/>
                </p:oleObj>
              </mc:Choice>
              <mc:Fallback>
                <p:oleObj name="方程式" r:id="rId9" imgW="1396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022" y="4537995"/>
                        <a:ext cx="3871912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Pulse Response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 rot="5400000">
            <a:off x="6398643" y="2255829"/>
            <a:ext cx="93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=</a:t>
            </a:r>
            <a:endParaRPr lang="zh-TW" altLang="en-US" sz="3600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08641" y="3207880"/>
            <a:ext cx="1669459" cy="981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>
            <a:off x="5612367" y="4194707"/>
            <a:ext cx="2365733" cy="24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 flipV="1">
            <a:off x="6291189" y="2854328"/>
            <a:ext cx="0" cy="13416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277206"/>
              </p:ext>
            </p:extLst>
          </p:nvPr>
        </p:nvGraphicFramePr>
        <p:xfrm>
          <a:off x="6183376" y="4183168"/>
          <a:ext cx="23653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5" name="方程式" r:id="rId3" imgW="126720" imgH="177480" progId="Equation.3">
                  <p:embed/>
                </p:oleObj>
              </mc:Choice>
              <mc:Fallback>
                <p:oleObj name="方程式" r:id="rId3" imgW="126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376" y="4183168"/>
                        <a:ext cx="236538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 rot="5400000">
            <a:off x="6469185" y="4110516"/>
            <a:ext cx="930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600" dirty="0" smtClean="0">
                <a:solidFill>
                  <a:srgbClr val="FF0000"/>
                </a:solidFill>
              </a:rPr>
              <a:t>-</a:t>
            </a:r>
            <a:endParaRPr lang="zh-TW" altLang="en-US" sz="6600" dirty="0">
              <a:solidFill>
                <a:srgbClr val="FF0000"/>
              </a:solidFill>
            </a:endParaRPr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89563"/>
              </p:ext>
            </p:extLst>
          </p:nvPr>
        </p:nvGraphicFramePr>
        <p:xfrm>
          <a:off x="5814669" y="3037571"/>
          <a:ext cx="353867" cy="426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6" name="方程式" r:id="rId5" imgW="190440" imgH="228600" progId="Equation.3">
                  <p:embed/>
                </p:oleObj>
              </mc:Choice>
              <mc:Fallback>
                <p:oleObj name="方程式" r:id="rId5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4669" y="3037571"/>
                        <a:ext cx="353867" cy="426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444466"/>
              </p:ext>
            </p:extLst>
          </p:nvPr>
        </p:nvGraphicFramePr>
        <p:xfrm>
          <a:off x="4697967" y="3269204"/>
          <a:ext cx="9144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7" name="方程式" r:id="rId7" imgW="380880" imgH="228600" progId="Equation.3">
                  <p:embed/>
                </p:oleObj>
              </mc:Choice>
              <mc:Fallback>
                <p:oleObj name="方程式" r:id="rId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967" y="3269204"/>
                        <a:ext cx="9144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文字方塊 48"/>
          <p:cNvSpPr txBox="1"/>
          <p:nvPr/>
        </p:nvSpPr>
        <p:spPr>
          <a:xfrm>
            <a:off x="7912047" y="3304612"/>
            <a:ext cx="527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/>
              <a:t>…</a:t>
            </a:r>
            <a:endParaRPr lang="zh-TW" altLang="en-US" sz="3600" dirty="0"/>
          </a:p>
        </p:txBody>
      </p:sp>
      <p:graphicFrame>
        <p:nvGraphicFramePr>
          <p:cNvPr id="5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014509"/>
              </p:ext>
            </p:extLst>
          </p:nvPr>
        </p:nvGraphicFramePr>
        <p:xfrm>
          <a:off x="7414890" y="4194707"/>
          <a:ext cx="3079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8" name="方程式" r:id="rId9" imgW="164880" imgH="164880" progId="Equation.3">
                  <p:embed/>
                </p:oleObj>
              </mc:Choice>
              <mc:Fallback>
                <p:oleObj name="方程式" r:id="rId9" imgW="164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4890" y="4194707"/>
                        <a:ext cx="3079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336104"/>
              </p:ext>
            </p:extLst>
          </p:nvPr>
        </p:nvGraphicFramePr>
        <p:xfrm>
          <a:off x="239345" y="1857715"/>
          <a:ext cx="4144963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59" name="方程式" r:id="rId11" imgW="1726920" imgH="660240" progId="Equation.3">
                  <p:embed/>
                </p:oleObj>
              </mc:Choice>
              <mc:Fallback>
                <p:oleObj name="方程式" r:id="rId11" imgW="1726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45" y="1857715"/>
                        <a:ext cx="4144963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548812"/>
              </p:ext>
            </p:extLst>
          </p:nvPr>
        </p:nvGraphicFramePr>
        <p:xfrm>
          <a:off x="206375" y="4033838"/>
          <a:ext cx="4630738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0" name="方程式" r:id="rId13" imgW="1930320" imgH="660240" progId="Equation.3">
                  <p:embed/>
                </p:oleObj>
              </mc:Choice>
              <mc:Fallback>
                <p:oleObj name="方程式" r:id="rId13" imgW="1930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4033838"/>
                        <a:ext cx="4630738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群組 11"/>
          <p:cNvGrpSpPr/>
          <p:nvPr/>
        </p:nvGrpSpPr>
        <p:grpSpPr>
          <a:xfrm>
            <a:off x="4919808" y="481470"/>
            <a:ext cx="3129971" cy="1733804"/>
            <a:chOff x="5020230" y="365126"/>
            <a:chExt cx="3129971" cy="1733804"/>
          </a:xfrm>
        </p:grpSpPr>
        <p:pic>
          <p:nvPicPr>
            <p:cNvPr id="4" name="內容版面配置區 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7143" y="365126"/>
              <a:ext cx="2383058" cy="1733804"/>
            </a:xfrm>
            <a:prstGeom prst="rect">
              <a:avLst/>
            </a:prstGeom>
          </p:spPr>
        </p:pic>
        <p:graphicFrame>
          <p:nvGraphicFramePr>
            <p:cNvPr id="6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1313073"/>
                </p:ext>
              </p:extLst>
            </p:nvPr>
          </p:nvGraphicFramePr>
          <p:xfrm>
            <a:off x="5890869" y="563123"/>
            <a:ext cx="353867" cy="426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1" name="方程式" r:id="rId16" imgW="190440" imgH="228600" progId="Equation.3">
                    <p:embed/>
                  </p:oleObj>
                </mc:Choice>
                <mc:Fallback>
                  <p:oleObj name="方程式" r:id="rId16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90869" y="563123"/>
                          <a:ext cx="353867" cy="426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6349262"/>
                </p:ext>
              </p:extLst>
            </p:nvPr>
          </p:nvGraphicFramePr>
          <p:xfrm>
            <a:off x="5020230" y="944617"/>
            <a:ext cx="668337" cy="544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2" name="方程式" r:id="rId17" imgW="266400" imgH="215640" progId="Equation.3">
                    <p:embed/>
                  </p:oleObj>
                </mc:Choice>
                <mc:Fallback>
                  <p:oleObj name="方程式" r:id="rId17" imgW="26640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0230" y="944617"/>
                          <a:ext cx="668337" cy="544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群組 10"/>
          <p:cNvGrpSpPr/>
          <p:nvPr/>
        </p:nvGrpSpPr>
        <p:grpSpPr>
          <a:xfrm>
            <a:off x="4725914" y="5032093"/>
            <a:ext cx="4365529" cy="1602906"/>
            <a:chOff x="4802114" y="4765393"/>
            <a:chExt cx="4365529" cy="1602906"/>
          </a:xfrm>
        </p:grpSpPr>
        <p:sp>
          <p:nvSpPr>
            <p:cNvPr id="13" name="矩形 12"/>
            <p:cNvSpPr/>
            <p:nvPr/>
          </p:nvSpPr>
          <p:spPr>
            <a:xfrm>
              <a:off x="7564466" y="5081104"/>
              <a:ext cx="1076074" cy="9091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1" name="直線單箭頭接點 30"/>
            <p:cNvCxnSpPr/>
            <p:nvPr/>
          </p:nvCxnSpPr>
          <p:spPr>
            <a:xfrm>
              <a:off x="5767143" y="6021558"/>
              <a:ext cx="255235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flipH="1" flipV="1">
              <a:off x="6427635" y="4765393"/>
              <a:ext cx="9" cy="12561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03767982"/>
                </p:ext>
              </p:extLst>
            </p:nvPr>
          </p:nvGraphicFramePr>
          <p:xfrm>
            <a:off x="7148176" y="4939093"/>
            <a:ext cx="353867" cy="426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3" name="方程式" r:id="rId19" imgW="190440" imgH="228600" progId="Equation.3">
                    <p:embed/>
                  </p:oleObj>
                </mc:Choice>
                <mc:Fallback>
                  <p:oleObj name="方程式" r:id="rId19" imgW="1904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8176" y="4939093"/>
                          <a:ext cx="353867" cy="426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417288"/>
                </p:ext>
              </p:extLst>
            </p:nvPr>
          </p:nvGraphicFramePr>
          <p:xfrm>
            <a:off x="6323023" y="6028349"/>
            <a:ext cx="236538" cy="331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4" name="方程式" r:id="rId20" imgW="126720" imgH="177480" progId="Equation.3">
                    <p:embed/>
                  </p:oleObj>
                </mc:Choice>
                <mc:Fallback>
                  <p:oleObj name="方程式" r:id="rId20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3023" y="6028349"/>
                          <a:ext cx="236538" cy="331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文字方塊 49"/>
            <p:cNvSpPr txBox="1"/>
            <p:nvPr/>
          </p:nvSpPr>
          <p:spPr>
            <a:xfrm>
              <a:off x="8640540" y="5041455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6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9503273"/>
                </p:ext>
              </p:extLst>
            </p:nvPr>
          </p:nvGraphicFramePr>
          <p:xfrm>
            <a:off x="4802114" y="5229290"/>
            <a:ext cx="94615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5" name="方程式" r:id="rId21" imgW="393480" imgH="228600" progId="Equation.3">
                    <p:embed/>
                  </p:oleObj>
                </mc:Choice>
                <mc:Fallback>
                  <p:oleObj name="方程式" r:id="rId21" imgW="393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14" y="5229290"/>
                          <a:ext cx="946150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435300"/>
                </p:ext>
              </p:extLst>
            </p:nvPr>
          </p:nvGraphicFramePr>
          <p:xfrm>
            <a:off x="7491089" y="6060324"/>
            <a:ext cx="307975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1066" name="方程式" r:id="rId23" imgW="164880" imgH="164880" progId="Equation.3">
                    <p:embed/>
                  </p:oleObj>
                </mc:Choice>
                <mc:Fallback>
                  <p:oleObj name="方程式" r:id="rId23" imgW="16488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91089" y="6060324"/>
                          <a:ext cx="307975" cy="307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4913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Pulse Response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010129"/>
              </p:ext>
            </p:extLst>
          </p:nvPr>
        </p:nvGraphicFramePr>
        <p:xfrm>
          <a:off x="114300" y="1901825"/>
          <a:ext cx="4144963" cy="177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2" name="方程式" r:id="rId3" imgW="1726920" imgH="660240" progId="Equation.3">
                  <p:embed/>
                </p:oleObj>
              </mc:Choice>
              <mc:Fallback>
                <p:oleObj name="方程式" r:id="rId3" imgW="17269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1901825"/>
                        <a:ext cx="4144963" cy="177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173160"/>
              </p:ext>
            </p:extLst>
          </p:nvPr>
        </p:nvGraphicFramePr>
        <p:xfrm>
          <a:off x="4426317" y="1863725"/>
          <a:ext cx="4630738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3" name="方程式" r:id="rId5" imgW="1930320" imgH="660240" progId="Equation.3">
                  <p:embed/>
                </p:oleObj>
              </mc:Choice>
              <mc:Fallback>
                <p:oleObj name="方程式" r:id="rId5" imgW="19303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317" y="1863725"/>
                        <a:ext cx="4630738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848475"/>
              </p:ext>
            </p:extLst>
          </p:nvPr>
        </p:nvGraphicFramePr>
        <p:xfrm>
          <a:off x="5158155" y="704852"/>
          <a:ext cx="31670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4" name="方程式" r:id="rId7" imgW="1320480" imgH="228600" progId="Equation.3">
                  <p:embed/>
                </p:oleObj>
              </mc:Choice>
              <mc:Fallback>
                <p:oleObj name="方程式" r:id="rId7" imgW="1320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155" y="704852"/>
                        <a:ext cx="31670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5850" y="4189410"/>
            <a:ext cx="4629149" cy="2623849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601833"/>
              </p:ext>
            </p:extLst>
          </p:nvPr>
        </p:nvGraphicFramePr>
        <p:xfrm>
          <a:off x="1775618" y="3616322"/>
          <a:ext cx="8223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5" name="方程式" r:id="rId10" imgW="342720" imgH="228600" progId="Equation.3">
                  <p:embed/>
                </p:oleObj>
              </mc:Choice>
              <mc:Fallback>
                <p:oleObj name="方程式" r:id="rId10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618" y="3616322"/>
                        <a:ext cx="8223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7948"/>
              </p:ext>
            </p:extLst>
          </p:nvPr>
        </p:nvGraphicFramePr>
        <p:xfrm>
          <a:off x="4426317" y="3805236"/>
          <a:ext cx="1930339" cy="136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6" name="方程式" r:id="rId12" imgW="761760" imgH="482400" progId="Equation.3">
                  <p:embed/>
                </p:oleObj>
              </mc:Choice>
              <mc:Fallback>
                <p:oleObj name="方程式" r:id="rId12" imgW="761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317" y="3805236"/>
                        <a:ext cx="1930339" cy="1366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71688"/>
              </p:ext>
            </p:extLst>
          </p:nvPr>
        </p:nvGraphicFramePr>
        <p:xfrm>
          <a:off x="1534318" y="4316268"/>
          <a:ext cx="48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7" name="方程式" r:id="rId14" imgW="190440" imgH="228600" progId="Equation.3">
                  <p:embed/>
                </p:oleObj>
              </mc:Choice>
              <mc:Fallback>
                <p:oleObj name="方程式" r:id="rId14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318" y="4316268"/>
                        <a:ext cx="482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56232"/>
              </p:ext>
            </p:extLst>
          </p:nvPr>
        </p:nvGraphicFramePr>
        <p:xfrm>
          <a:off x="6337179" y="4963968"/>
          <a:ext cx="2284412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78" name="方程式" r:id="rId16" imgW="901440" imgH="482400" progId="Equation.3">
                  <p:embed/>
                </p:oleObj>
              </mc:Choice>
              <mc:Fallback>
                <p:oleObj name="方程式" r:id="rId16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179" y="4963968"/>
                        <a:ext cx="2284412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單箭頭接點 12"/>
          <p:cNvCxnSpPr/>
          <p:nvPr/>
        </p:nvCxnSpPr>
        <p:spPr>
          <a:xfrm flipV="1">
            <a:off x="4072244" y="4800600"/>
            <a:ext cx="499756" cy="544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4819650" y="5647386"/>
            <a:ext cx="1517529" cy="254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95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Pulse Response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4189410"/>
            <a:ext cx="4629149" cy="2623849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76320"/>
              </p:ext>
            </p:extLst>
          </p:nvPr>
        </p:nvGraphicFramePr>
        <p:xfrm>
          <a:off x="1775618" y="3616322"/>
          <a:ext cx="82232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4" name="方程式" r:id="rId5" imgW="342720" imgH="228600" progId="Equation.3">
                  <p:embed/>
                </p:oleObj>
              </mc:Choice>
              <mc:Fallback>
                <p:oleObj name="方程式" r:id="rId5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618" y="3616322"/>
                        <a:ext cx="822325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37678"/>
              </p:ext>
            </p:extLst>
          </p:nvPr>
        </p:nvGraphicFramePr>
        <p:xfrm>
          <a:off x="4426317" y="3805236"/>
          <a:ext cx="1930339" cy="1366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5" name="方程式" r:id="rId7" imgW="761760" imgH="482400" progId="Equation.3">
                  <p:embed/>
                </p:oleObj>
              </mc:Choice>
              <mc:Fallback>
                <p:oleObj name="方程式" r:id="rId7" imgW="761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6317" y="3805236"/>
                        <a:ext cx="1930339" cy="1366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005319"/>
              </p:ext>
            </p:extLst>
          </p:nvPr>
        </p:nvGraphicFramePr>
        <p:xfrm>
          <a:off x="1534318" y="4316268"/>
          <a:ext cx="48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6" name="方程式" r:id="rId9" imgW="190440" imgH="228600" progId="Equation.3">
                  <p:embed/>
                </p:oleObj>
              </mc:Choice>
              <mc:Fallback>
                <p:oleObj name="方程式" r:id="rId9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4318" y="4316268"/>
                        <a:ext cx="482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395002"/>
              </p:ext>
            </p:extLst>
          </p:nvPr>
        </p:nvGraphicFramePr>
        <p:xfrm>
          <a:off x="6337179" y="4963968"/>
          <a:ext cx="2284412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07" name="方程式" r:id="rId11" imgW="901440" imgH="482400" progId="Equation.3">
                  <p:embed/>
                </p:oleObj>
              </mc:Choice>
              <mc:Fallback>
                <p:oleObj name="方程式" r:id="rId11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7179" y="4963968"/>
                        <a:ext cx="2284412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/>
          <p:nvPr/>
        </p:nvCxnSpPr>
        <p:spPr>
          <a:xfrm flipV="1">
            <a:off x="4072244" y="4800600"/>
            <a:ext cx="499756" cy="544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8" idx="1"/>
          </p:cNvCxnSpPr>
          <p:nvPr/>
        </p:nvCxnSpPr>
        <p:spPr>
          <a:xfrm flipV="1">
            <a:off x="4819650" y="5647386"/>
            <a:ext cx="1517529" cy="2549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群組 12"/>
          <p:cNvGrpSpPr/>
          <p:nvPr/>
        </p:nvGrpSpPr>
        <p:grpSpPr>
          <a:xfrm>
            <a:off x="944958" y="2066114"/>
            <a:ext cx="1775619" cy="646331"/>
            <a:chOff x="947736" y="2094796"/>
            <a:chExt cx="1775619" cy="646331"/>
          </a:xfrm>
        </p:grpSpPr>
        <p:graphicFrame>
          <p:nvGraphicFramePr>
            <p:cNvPr id="11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6120364"/>
                </p:ext>
              </p:extLst>
            </p:nvPr>
          </p:nvGraphicFramePr>
          <p:xfrm>
            <a:off x="1534318" y="2182811"/>
            <a:ext cx="1189037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08" name="方程式" r:id="rId13" imgW="469800" imgH="177480" progId="Equation.3">
                    <p:embed/>
                  </p:oleObj>
                </mc:Choice>
                <mc:Fallback>
                  <p:oleObj name="方程式" r:id="rId13" imgW="4698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4318" y="2182811"/>
                          <a:ext cx="1189037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字方塊 11"/>
            <p:cNvSpPr txBox="1"/>
            <p:nvPr/>
          </p:nvSpPr>
          <p:spPr>
            <a:xfrm>
              <a:off x="947736" y="2094796"/>
              <a:ext cx="933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/>
                <a:t>If</a:t>
              </a:r>
              <a:endParaRPr lang="zh-TW" altLang="en-US" sz="36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4819650" y="1101003"/>
            <a:ext cx="4076123" cy="649397"/>
            <a:chOff x="4675980" y="701675"/>
            <a:chExt cx="4076123" cy="649397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0231772"/>
                </p:ext>
              </p:extLst>
            </p:nvPr>
          </p:nvGraphicFramePr>
          <p:xfrm>
            <a:off x="4675980" y="701675"/>
            <a:ext cx="1544638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9109" name="方程式" r:id="rId15" imgW="609480" imgH="203040" progId="Equation.3">
                    <p:embed/>
                  </p:oleObj>
                </mc:Choice>
                <mc:Fallback>
                  <p:oleObj name="方程式" r:id="rId15" imgW="609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5980" y="701675"/>
                          <a:ext cx="1544638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文字方塊 14"/>
            <p:cNvSpPr txBox="1"/>
            <p:nvPr/>
          </p:nvSpPr>
          <p:spPr>
            <a:xfrm>
              <a:off x="6206666" y="704741"/>
              <a:ext cx="25454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600" dirty="0" smtClean="0"/>
                <a:t>(If x is small)</a:t>
              </a:r>
              <a:endParaRPr lang="zh-TW" altLang="en-US" sz="3600" dirty="0"/>
            </a:p>
          </p:txBody>
        </p:sp>
      </p:grpSp>
      <p:sp>
        <p:nvSpPr>
          <p:cNvPr id="17" name="向右箭號 16"/>
          <p:cNvSpPr/>
          <p:nvPr/>
        </p:nvSpPr>
        <p:spPr>
          <a:xfrm rot="16200000">
            <a:off x="5062436" y="3011955"/>
            <a:ext cx="758171" cy="868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16200000">
            <a:off x="7263944" y="3952399"/>
            <a:ext cx="849979" cy="868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679796"/>
              </p:ext>
            </p:extLst>
          </p:nvPr>
        </p:nvGraphicFramePr>
        <p:xfrm>
          <a:off x="4943840" y="1968499"/>
          <a:ext cx="931862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10" name="方程式" r:id="rId17" imgW="368280" imgH="393480" progId="Equation.3">
                  <p:embed/>
                </p:oleObj>
              </mc:Choice>
              <mc:Fallback>
                <p:oleObj name="方程式" r:id="rId17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40" y="1968499"/>
                        <a:ext cx="931862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297309"/>
              </p:ext>
            </p:extLst>
          </p:nvPr>
        </p:nvGraphicFramePr>
        <p:xfrm>
          <a:off x="6965828" y="2772551"/>
          <a:ext cx="1446212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11" name="方程式" r:id="rId19" imgW="571320" imgH="419040" progId="Equation.3">
                  <p:embed/>
                </p:oleObj>
              </mc:Choice>
              <mc:Fallback>
                <p:oleObj name="方程式" r:id="rId19" imgW="57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828" y="2772551"/>
                        <a:ext cx="1446212" cy="1189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539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+ Initial Condition</a:t>
            </a:r>
            <a:endParaRPr lang="zh-TW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794127"/>
              </p:ext>
            </p:extLst>
          </p:nvPr>
        </p:nvGraphicFramePr>
        <p:xfrm>
          <a:off x="5574888" y="3001043"/>
          <a:ext cx="1633695" cy="60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8" name="方程式" r:id="rId3" imgW="647640" imgH="241200" progId="Equation.3">
                  <p:embed/>
                </p:oleObj>
              </mc:Choice>
              <mc:Fallback>
                <p:oleObj name="方程式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4888" y="3001043"/>
                        <a:ext cx="1633695" cy="609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4492" y="1925704"/>
            <a:ext cx="4016054" cy="2239167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440791"/>
              </p:ext>
            </p:extLst>
          </p:nvPr>
        </p:nvGraphicFramePr>
        <p:xfrm>
          <a:off x="2396997" y="4570160"/>
          <a:ext cx="429101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69" name="方程式" r:id="rId6" imgW="1790640" imgH="342720" progId="Equation.3">
                  <p:embed/>
                </p:oleObj>
              </mc:Choice>
              <mc:Fallback>
                <p:oleObj name="方程式" r:id="rId6" imgW="17906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997" y="4570160"/>
                        <a:ext cx="429101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403878" y="5653849"/>
            <a:ext cx="4483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Violate Superposition?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94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First-Order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</a:t>
            </a:r>
            <a:r>
              <a:rPr lang="en-US" altLang="zh-TW" dirty="0" smtClean="0"/>
              <a:t>ontaining </a:t>
            </a:r>
            <a:r>
              <a:rPr lang="en-US" altLang="zh-TW" dirty="0"/>
              <a:t>only one </a:t>
            </a:r>
            <a:r>
              <a:rPr lang="en-US" altLang="zh-TW" dirty="0" smtClean="0"/>
              <a:t>capacitor </a:t>
            </a:r>
            <a:r>
              <a:rPr lang="en-US" altLang="zh-TW" dirty="0"/>
              <a:t>or </a:t>
            </a:r>
            <a:r>
              <a:rPr lang="en-US" altLang="zh-TW" dirty="0" smtClean="0"/>
              <a:t>inductor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353" y="2465887"/>
            <a:ext cx="3366600" cy="1845669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383287" y="4643434"/>
            <a:ext cx="6813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networks excluding capacitor or inductor only contains sources and resistors.</a:t>
            </a:r>
            <a:endParaRPr lang="zh-TW" altLang="en-US" sz="24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367116" y="5480902"/>
            <a:ext cx="661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Can always be simplified by </a:t>
            </a:r>
            <a:r>
              <a:rPr lang="en-US" altLang="zh-TW" sz="2400" dirty="0" err="1" smtClean="0"/>
              <a:t>Thevenin</a:t>
            </a:r>
            <a:r>
              <a:rPr lang="en-US" altLang="zh-TW" sz="2400" dirty="0" smtClean="0"/>
              <a:t> or Norton Theorem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5435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+ Initial Condition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938443"/>
              </p:ext>
            </p:extLst>
          </p:nvPr>
        </p:nvGraphicFramePr>
        <p:xfrm>
          <a:off x="5297298" y="2757901"/>
          <a:ext cx="1633695" cy="60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94" name="方程式" r:id="rId3" imgW="647640" imgH="241200" progId="Equation.3">
                  <p:embed/>
                </p:oleObj>
              </mc:Choice>
              <mc:Fallback>
                <p:oleObj name="方程式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298" y="2757901"/>
                        <a:ext cx="1633695" cy="609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947" y="1690689"/>
            <a:ext cx="4016054" cy="2239167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940433" y="4290159"/>
            <a:ext cx="4019550" cy="2228850"/>
            <a:chOff x="2335660" y="4319264"/>
            <a:chExt cx="4019550" cy="222885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5660" y="4319264"/>
              <a:ext cx="4019550" cy="2228850"/>
            </a:xfrm>
            <a:prstGeom prst="rect">
              <a:avLst/>
            </a:prstGeom>
          </p:spPr>
        </p:pic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926489"/>
                </p:ext>
              </p:extLst>
            </p:nvPr>
          </p:nvGraphicFramePr>
          <p:xfrm>
            <a:off x="3526637" y="5779769"/>
            <a:ext cx="351943" cy="45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95" name="方程式" r:id="rId7" imgW="177480" imgH="228600" progId="Equation.3">
                    <p:embed/>
                  </p:oleObj>
                </mc:Choice>
                <mc:Fallback>
                  <p:oleObj name="方程式" r:id="rId7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6637" y="5779769"/>
                          <a:ext cx="351943" cy="452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字方塊 10"/>
          <p:cNvSpPr txBox="1"/>
          <p:nvPr/>
        </p:nvSpPr>
        <p:spPr>
          <a:xfrm>
            <a:off x="5198519" y="4426718"/>
            <a:ext cx="339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initial condition is automatically fulfilled.</a:t>
            </a:r>
            <a:endParaRPr lang="zh-TW" altLang="en-US" sz="2800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198519" y="5404584"/>
            <a:ext cx="3508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Do not have to consider the initial condition anymore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5756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+ Initial Condition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432433" y="1429437"/>
            <a:ext cx="4019550" cy="2228850"/>
            <a:chOff x="2335660" y="4319264"/>
            <a:chExt cx="4019550" cy="222885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660" y="4319264"/>
              <a:ext cx="4019550" cy="2228850"/>
            </a:xfrm>
            <a:prstGeom prst="rect">
              <a:avLst/>
            </a:prstGeom>
          </p:spPr>
        </p:pic>
        <p:graphicFrame>
          <p:nvGraphicFramePr>
            <p:cNvPr id="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4496179"/>
                </p:ext>
              </p:extLst>
            </p:nvPr>
          </p:nvGraphicFramePr>
          <p:xfrm>
            <a:off x="3526637" y="5779769"/>
            <a:ext cx="351943" cy="45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09" name="方程式" r:id="rId4" imgW="177480" imgH="228600" progId="Equation.3">
                    <p:embed/>
                  </p:oleObj>
                </mc:Choice>
                <mc:Fallback>
                  <p:oleObj name="方程式" r:id="rId4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6637" y="5779769"/>
                          <a:ext cx="351943" cy="452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群組 6"/>
          <p:cNvGrpSpPr/>
          <p:nvPr/>
        </p:nvGrpSpPr>
        <p:grpSpPr>
          <a:xfrm>
            <a:off x="4692017" y="1443951"/>
            <a:ext cx="4019550" cy="2228850"/>
            <a:chOff x="2335660" y="4319264"/>
            <a:chExt cx="4019550" cy="222885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35660" y="4319264"/>
              <a:ext cx="4019550" cy="2228850"/>
            </a:xfrm>
            <a:prstGeom prst="rect">
              <a:avLst/>
            </a:prstGeom>
          </p:spPr>
        </p:pic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1600728"/>
                </p:ext>
              </p:extLst>
            </p:nvPr>
          </p:nvGraphicFramePr>
          <p:xfrm>
            <a:off x="3526637" y="5779769"/>
            <a:ext cx="351943" cy="452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610" name="方程式" r:id="rId6" imgW="177480" imgH="228600" progId="Equation.3">
                    <p:embed/>
                  </p:oleObj>
                </mc:Choice>
                <mc:Fallback>
                  <p:oleObj name="方程式" r:id="rId6" imgW="1774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6637" y="5779769"/>
                          <a:ext cx="351943" cy="452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11" name="直線接點 10"/>
          <p:cNvCxnSpPr/>
          <p:nvPr/>
        </p:nvCxnSpPr>
        <p:spPr>
          <a:xfrm flipV="1">
            <a:off x="928914" y="2220691"/>
            <a:ext cx="0" cy="1107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6401849" y="2513937"/>
            <a:ext cx="0" cy="11074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 flipV="1">
            <a:off x="628650" y="2513937"/>
            <a:ext cx="648411" cy="495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flipH="1" flipV="1">
            <a:off x="6078819" y="2806743"/>
            <a:ext cx="648411" cy="4959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832838" y="3621349"/>
            <a:ext cx="321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Zero-Input Response!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876800" y="3672801"/>
            <a:ext cx="363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Step Response </a:t>
            </a:r>
          </a:p>
          <a:p>
            <a:pPr algn="ctr"/>
            <a:r>
              <a:rPr lang="en-US" altLang="zh-TW" sz="2400" dirty="0" smtClean="0"/>
              <a:t>(without initial condition)!</a:t>
            </a:r>
            <a:endParaRPr lang="zh-TW" altLang="en-US" sz="2400" dirty="0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05913"/>
              </p:ext>
            </p:extLst>
          </p:nvPr>
        </p:nvGraphicFramePr>
        <p:xfrm>
          <a:off x="1088069" y="4556384"/>
          <a:ext cx="27082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1" name="方程式" r:id="rId7" imgW="1130040" imgH="342720" progId="Equation.3">
                  <p:embed/>
                </p:oleObj>
              </mc:Choice>
              <mc:Fallback>
                <p:oleObj name="方程式" r:id="rId7" imgW="1130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69" y="4556384"/>
                        <a:ext cx="27082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6377"/>
              </p:ext>
            </p:extLst>
          </p:nvPr>
        </p:nvGraphicFramePr>
        <p:xfrm>
          <a:off x="4746625" y="4383088"/>
          <a:ext cx="3590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2" name="方程式" r:id="rId9" imgW="1498320" imgH="482400" progId="Equation.3">
                  <p:embed/>
                </p:oleObj>
              </mc:Choice>
              <mc:Fallback>
                <p:oleObj name="方程式" r:id="rId9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25" y="4383088"/>
                        <a:ext cx="3590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440338"/>
              </p:ext>
            </p:extLst>
          </p:nvPr>
        </p:nvGraphicFramePr>
        <p:xfrm>
          <a:off x="969815" y="5552009"/>
          <a:ext cx="7515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613" name="方程式" r:id="rId11" imgW="3136680" imgH="482400" progId="Equation.3">
                  <p:embed/>
                </p:oleObj>
              </mc:Choice>
              <mc:Fallback>
                <p:oleObj name="方程式" r:id="rId11" imgW="3136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815" y="5552009"/>
                        <a:ext cx="75152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6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Step Response + Initial Condition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527050" y="1502264"/>
            <a:ext cx="321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Differential </a:t>
            </a:r>
          </a:p>
          <a:p>
            <a:pPr algn="ctr"/>
            <a:r>
              <a:rPr lang="en-US" altLang="zh-TW" sz="2800" b="1" i="1" u="sng" dirty="0" smtClean="0"/>
              <a:t>Equation</a:t>
            </a:r>
            <a:endParaRPr lang="zh-TW" altLang="en-US" sz="2800" b="1" i="1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62153" y="1732221"/>
            <a:ext cx="3218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 smtClean="0"/>
              <a:t>Superposition</a:t>
            </a:r>
            <a:endParaRPr lang="zh-TW" altLang="en-US" sz="2800" b="1" i="1" u="sng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807337"/>
              </p:ext>
            </p:extLst>
          </p:nvPr>
        </p:nvGraphicFramePr>
        <p:xfrm>
          <a:off x="527050" y="2485662"/>
          <a:ext cx="3286125" cy="157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8" name="方程式" r:id="rId3" imgW="1371600" imgH="583920" progId="Equation.3">
                  <p:embed/>
                </p:oleObj>
              </mc:Choice>
              <mc:Fallback>
                <p:oleObj name="方程式" r:id="rId3" imgW="137160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485662"/>
                        <a:ext cx="3286125" cy="157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301692"/>
              </p:ext>
            </p:extLst>
          </p:nvPr>
        </p:nvGraphicFramePr>
        <p:xfrm>
          <a:off x="4628083" y="2413087"/>
          <a:ext cx="4351337" cy="197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09" name="方程式" r:id="rId5" imgW="1815840" imgH="736560" progId="Equation.3">
                  <p:embed/>
                </p:oleObj>
              </mc:Choice>
              <mc:Fallback>
                <p:oleObj name="方程式" r:id="rId5" imgW="18158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083" y="2413087"/>
                        <a:ext cx="4351337" cy="197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單箭頭接點 8"/>
          <p:cNvCxnSpPr>
            <a:endCxn id="15" idx="0"/>
          </p:cNvCxnSpPr>
          <p:nvPr/>
        </p:nvCxnSpPr>
        <p:spPr>
          <a:xfrm flipH="1">
            <a:off x="1528300" y="3964459"/>
            <a:ext cx="123553" cy="4542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16" idx="0"/>
          </p:cNvCxnSpPr>
          <p:nvPr/>
        </p:nvCxnSpPr>
        <p:spPr>
          <a:xfrm flipH="1">
            <a:off x="3480889" y="3964459"/>
            <a:ext cx="46744" cy="4250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endCxn id="17" idx="0"/>
          </p:cNvCxnSpPr>
          <p:nvPr/>
        </p:nvCxnSpPr>
        <p:spPr>
          <a:xfrm>
            <a:off x="5452891" y="3831772"/>
            <a:ext cx="28925" cy="5149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8" idx="0"/>
          </p:cNvCxnSpPr>
          <p:nvPr/>
        </p:nvCxnSpPr>
        <p:spPr>
          <a:xfrm>
            <a:off x="7435999" y="3964459"/>
            <a:ext cx="349911" cy="575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字方塊 14"/>
          <p:cNvSpPr txBox="1"/>
          <p:nvPr/>
        </p:nvSpPr>
        <p:spPr>
          <a:xfrm>
            <a:off x="514171" y="4418714"/>
            <a:ext cx="202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General </a:t>
            </a:r>
          </a:p>
          <a:p>
            <a:pPr algn="ctr"/>
            <a:r>
              <a:rPr lang="en-US" altLang="zh-TW" sz="2400" dirty="0" smtClean="0"/>
              <a:t>solution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466760" y="4389525"/>
            <a:ext cx="202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Special solution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4467687" y="4346704"/>
            <a:ext cx="2028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Zero-input Response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771781" y="4540438"/>
            <a:ext cx="20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Step Response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27050" y="5268345"/>
            <a:ext cx="3879420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initial condition is considered in the general solution term. 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4979367" y="5453010"/>
            <a:ext cx="387942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initial condition is automatically fulfilled.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3612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2" grpId="0" animBg="1"/>
      <p:bldP spid="3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84595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Perspective 3:</a:t>
            </a:r>
            <a:br>
              <a:rPr lang="en-US" altLang="zh-TW" dirty="0" smtClean="0"/>
            </a:br>
            <a:r>
              <a:rPr lang="en-US" altLang="zh-TW" dirty="0" smtClean="0"/>
              <a:t>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239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capacitor voltages and inductor currents constitute the </a:t>
            </a:r>
            <a:r>
              <a:rPr lang="en-US" altLang="zh-TW" b="1" i="1" dirty="0" smtClean="0"/>
              <a:t>state variables </a:t>
            </a:r>
            <a:r>
              <a:rPr lang="en-US" altLang="zh-TW" dirty="0" smtClean="0"/>
              <a:t>of any circuit. (P410)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0891" y="3154090"/>
            <a:ext cx="452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If the circuit does not have any capacitor or inductor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770890" y="4091972"/>
            <a:ext cx="4524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The currents or voltages at time t do not depend on their values not at t.   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17" y="3385924"/>
            <a:ext cx="3362273" cy="237807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239510" y="5430818"/>
            <a:ext cx="386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Why?</a:t>
            </a:r>
            <a:endParaRPr lang="zh-TW" altLang="en-US" sz="2400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095406"/>
              </p:ext>
            </p:extLst>
          </p:nvPr>
        </p:nvGraphicFramePr>
        <p:xfrm>
          <a:off x="2675328" y="5382896"/>
          <a:ext cx="16827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1" name="方程式" r:id="rId5" imgW="711000" imgH="215640" progId="Equation.3">
                  <p:embed/>
                </p:oleObj>
              </mc:Choice>
              <mc:Fallback>
                <p:oleObj name="方程式" r:id="rId5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328" y="5382896"/>
                        <a:ext cx="16827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4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capacitor voltages and inductor currents constitute the </a:t>
            </a:r>
            <a:r>
              <a:rPr lang="en-US" altLang="zh-TW" b="1" i="1" dirty="0" smtClean="0"/>
              <a:t>state variables </a:t>
            </a:r>
            <a:r>
              <a:rPr lang="en-US" altLang="zh-TW" dirty="0" smtClean="0"/>
              <a:t>of any circuit. (P410)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628650" y="2764411"/>
            <a:ext cx="3864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With capacitor or inductor 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404" y="2866275"/>
            <a:ext cx="2558406" cy="25990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86" y="3253068"/>
            <a:ext cx="3712350" cy="2120280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143000" y="5491575"/>
          <a:ext cx="2592388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4" name="方程式" r:id="rId5" imgW="1091880" imgH="482400" progId="Equation.3">
                  <p:embed/>
                </p:oleObj>
              </mc:Choice>
              <mc:Fallback>
                <p:oleObj name="方程式" r:id="rId5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91575"/>
                        <a:ext cx="2592388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4757602" y="5465291"/>
            <a:ext cx="4098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smtClean="0"/>
              <a:t>You can not </a:t>
            </a:r>
            <a:r>
              <a:rPr lang="en-US" altLang="zh-TW" sz="2400" dirty="0" smtClean="0"/>
              <a:t>explain the current or voltage </a:t>
            </a:r>
            <a:r>
              <a:rPr lang="en-US" altLang="zh-TW" sz="2400" dirty="0"/>
              <a:t>at present </a:t>
            </a:r>
            <a:r>
              <a:rPr lang="en-US" altLang="zh-TW" sz="2400" dirty="0" smtClean="0"/>
              <a:t>unless considering the past.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59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44773"/>
              </p:ext>
            </p:extLst>
          </p:nvPr>
        </p:nvGraphicFramePr>
        <p:xfrm>
          <a:off x="4702022" y="3713412"/>
          <a:ext cx="2822575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8" name="方程式" r:id="rId4" imgW="1193760" imgH="393480" progId="Equation.3">
                  <p:embed/>
                </p:oleObj>
              </mc:Choice>
              <mc:Fallback>
                <p:oleObj name="方程式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022" y="3713412"/>
                        <a:ext cx="2822575" cy="931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capacitor voltages and inductor currents constitute the </a:t>
            </a:r>
            <a:r>
              <a:rPr lang="en-US" altLang="zh-TW" b="1" i="1" dirty="0"/>
              <a:t>state variables </a:t>
            </a:r>
            <a:r>
              <a:rPr lang="en-US" altLang="zh-TW" dirty="0"/>
              <a:t>of any circuit. (P410)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512639"/>
              </p:ext>
            </p:extLst>
          </p:nvPr>
        </p:nvGraphicFramePr>
        <p:xfrm>
          <a:off x="1264976" y="2664616"/>
          <a:ext cx="2013753" cy="93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9" name="方程式" r:id="rId6" imgW="850680" imgH="393480" progId="Equation.3">
                  <p:embed/>
                </p:oleObj>
              </mc:Choice>
              <mc:Fallback>
                <p:oleObj name="方程式" r:id="rId6" imgW="850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76" y="2664616"/>
                        <a:ext cx="2013753" cy="93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666237"/>
              </p:ext>
            </p:extLst>
          </p:nvPr>
        </p:nvGraphicFramePr>
        <p:xfrm>
          <a:off x="1264976" y="3713412"/>
          <a:ext cx="34528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0" name="方程式" r:id="rId8" imgW="1460160" imgH="393480" progId="Equation.3">
                  <p:embed/>
                </p:oleObj>
              </mc:Choice>
              <mc:Fallback>
                <p:oleObj name="方程式" r:id="rId8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76" y="3713412"/>
                        <a:ext cx="34528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1498561" y="6071527"/>
            <a:ext cx="5851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Capacitor </a:t>
            </a:r>
            <a:r>
              <a:rPr lang="en-US" altLang="zh-TW" sz="2800" dirty="0"/>
              <a:t>voltages </a:t>
            </a:r>
            <a:r>
              <a:rPr lang="en-US" altLang="zh-TW" sz="2800" dirty="0" smtClean="0"/>
              <a:t> are </a:t>
            </a:r>
            <a:r>
              <a:rPr lang="en-US" altLang="zh-TW" sz="2800" b="1" i="1" dirty="0" smtClean="0"/>
              <a:t>States</a:t>
            </a:r>
            <a:endParaRPr lang="zh-TW" altLang="en-US" sz="2800" b="1" i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62201" y="4859844"/>
            <a:ext cx="31519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If we know the voltage before at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4392768" y="4872037"/>
            <a:ext cx="3510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We do not care about the current before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815932"/>
              </p:ext>
            </p:extLst>
          </p:nvPr>
        </p:nvGraphicFramePr>
        <p:xfrm>
          <a:off x="3780597" y="2621680"/>
          <a:ext cx="2673350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1" name="方程式" r:id="rId10" imgW="1130040" imgH="393480" progId="Equation.3">
                  <p:embed/>
                </p:oleObj>
              </mc:Choice>
              <mc:Fallback>
                <p:oleObj name="方程式" r:id="rId10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0597" y="2621680"/>
                        <a:ext cx="2673350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350550" y="3869586"/>
            <a:ext cx="1064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dirty="0" smtClean="0"/>
              <a:t>……</a:t>
            </a:r>
            <a:endParaRPr lang="zh-TW" altLang="en-US" sz="2800" b="1" i="1" dirty="0"/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2254469" y="4442060"/>
            <a:ext cx="190139" cy="46079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3711269" y="4496832"/>
            <a:ext cx="1712530" cy="40601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19594" y="3838054"/>
            <a:ext cx="307441" cy="7175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5" grpId="0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capacitor voltages and inductor currents constitute the </a:t>
            </a:r>
            <a:r>
              <a:rPr lang="en-US" altLang="zh-TW" b="1" i="1" dirty="0"/>
              <a:t>state variables </a:t>
            </a:r>
            <a:r>
              <a:rPr lang="en-US" altLang="zh-TW" dirty="0"/>
              <a:t>of any circuit. (P410)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2563"/>
              </p:ext>
            </p:extLst>
          </p:nvPr>
        </p:nvGraphicFramePr>
        <p:xfrm>
          <a:off x="2406130" y="2776007"/>
          <a:ext cx="3452812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2" name="方程式" r:id="rId3" imgW="1460160" imgH="393480" progId="Equation.3">
                  <p:embed/>
                </p:oleObj>
              </mc:Choice>
              <mc:Fallback>
                <p:oleObj name="方程式" r:id="rId3" imgW="1460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130" y="2776007"/>
                        <a:ext cx="3452812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單箭頭接點 4"/>
          <p:cNvCxnSpPr/>
          <p:nvPr/>
        </p:nvCxnSpPr>
        <p:spPr>
          <a:xfrm flipH="1">
            <a:off x="4400550" y="3462144"/>
            <a:ext cx="766453" cy="578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 flipV="1">
            <a:off x="4597617" y="3431130"/>
            <a:ext cx="1261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3232580" y="4001294"/>
            <a:ext cx="2180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State at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228279" y="4001294"/>
            <a:ext cx="2672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Source after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13441" y="3473780"/>
            <a:ext cx="668027" cy="5664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690812"/>
              </p:ext>
            </p:extLst>
          </p:nvPr>
        </p:nvGraphicFramePr>
        <p:xfrm>
          <a:off x="2418671" y="5166692"/>
          <a:ext cx="3808677" cy="683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3" name="方程式" r:id="rId5" imgW="1346040" imgH="241200" progId="Equation.3">
                  <p:embed/>
                </p:oleObj>
              </mc:Choice>
              <mc:Fallback>
                <p:oleObj name="方程式" r:id="rId5" imgW="1346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8671" y="5166692"/>
                        <a:ext cx="3808677" cy="683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4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State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capacitor voltages and inductor currents constitute the </a:t>
            </a:r>
            <a:r>
              <a:rPr lang="en-US" altLang="zh-TW" b="1" i="1" dirty="0"/>
              <a:t>state variables </a:t>
            </a:r>
            <a:r>
              <a:rPr lang="en-US" altLang="zh-TW" dirty="0"/>
              <a:t>of any circuit. (P410)</a:t>
            </a:r>
            <a:endParaRPr lang="zh-TW" altLang="en-US" dirty="0"/>
          </a:p>
          <a:p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216860"/>
              </p:ext>
            </p:extLst>
          </p:nvPr>
        </p:nvGraphicFramePr>
        <p:xfrm>
          <a:off x="2568811" y="2823314"/>
          <a:ext cx="3712807" cy="63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9" name="方程式" r:id="rId4" imgW="1409400" imgH="241200" progId="Equation.3">
                  <p:embed/>
                </p:oleObj>
              </mc:Choice>
              <mc:Fallback>
                <p:oleObj name="方程式" r:id="rId4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811" y="2823314"/>
                        <a:ext cx="3712807" cy="6379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884240"/>
              </p:ext>
            </p:extLst>
          </p:nvPr>
        </p:nvGraphicFramePr>
        <p:xfrm>
          <a:off x="6694239" y="723124"/>
          <a:ext cx="1633695" cy="60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0" name="方程式" r:id="rId6" imgW="647640" imgH="241200" progId="Equation.3">
                  <p:embed/>
                </p:oleObj>
              </mc:Choice>
              <mc:Fallback>
                <p:oleObj name="方程式" r:id="rId6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4239" y="723124"/>
                        <a:ext cx="1633695" cy="609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圖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1021" y="140720"/>
            <a:ext cx="3021958" cy="1684905"/>
          </a:xfrm>
          <a:prstGeom prst="rect">
            <a:avLst/>
          </a:prstGeom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10368"/>
              </p:ext>
            </p:extLst>
          </p:nvPr>
        </p:nvGraphicFramePr>
        <p:xfrm>
          <a:off x="2074670" y="4210844"/>
          <a:ext cx="535463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31" name="方程式" r:id="rId9" imgW="2234880" imgH="482400" progId="Equation.3">
                  <p:embed/>
                </p:oleObj>
              </mc:Choice>
              <mc:Fallback>
                <p:oleObj name="方程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670" y="4210844"/>
                        <a:ext cx="5354638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191801" y="3686971"/>
            <a:ext cx="3421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The response after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cxnSp>
        <p:nvCxnSpPr>
          <p:cNvPr id="16" name="直線單箭頭接點 15"/>
          <p:cNvCxnSpPr/>
          <p:nvPr/>
        </p:nvCxnSpPr>
        <p:spPr>
          <a:xfrm flipH="1">
            <a:off x="3661357" y="5209841"/>
            <a:ext cx="256362" cy="4313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6281618" y="5381953"/>
            <a:ext cx="2061" cy="259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3206968" y="5208533"/>
            <a:ext cx="1450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flipV="1">
            <a:off x="4966600" y="5381953"/>
            <a:ext cx="2634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1678551" y="5572961"/>
            <a:ext cx="3421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From state at t</a:t>
            </a:r>
            <a:r>
              <a:rPr lang="en-US" altLang="zh-TW" sz="2800" baseline="-25000" dirty="0" smtClean="0"/>
              <a:t>0</a:t>
            </a:r>
          </a:p>
          <a:p>
            <a:pPr algn="ctr"/>
            <a:r>
              <a:rPr lang="en-US" altLang="zh-TW" sz="2800" dirty="0" smtClean="0"/>
              <a:t>(Ignore input)</a:t>
            </a:r>
            <a:endParaRPr lang="zh-TW" altLang="en-US" sz="28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4657396" y="5530310"/>
            <a:ext cx="3421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/>
              <a:t>From Input after t</a:t>
            </a:r>
            <a:r>
              <a:rPr lang="en-US" altLang="zh-TW" sz="2800" baseline="-25000" dirty="0" smtClean="0"/>
              <a:t>0</a:t>
            </a:r>
          </a:p>
          <a:p>
            <a:pPr algn="ctr"/>
            <a:r>
              <a:rPr lang="en-US" altLang="zh-TW" sz="2800" dirty="0" smtClean="0"/>
              <a:t>(Ignore state)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9851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Response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614678" y="2816352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y(t) = general solution + special solution</a:t>
            </a:r>
            <a:endParaRPr lang="zh-TW" altLang="en-US" sz="2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2998" y="4045712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= natural response +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forced response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142998" y="5275072"/>
            <a:ext cx="7152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 = state response (zero input) </a:t>
            </a:r>
          </a:p>
          <a:p>
            <a:r>
              <a:rPr lang="en-US" altLang="zh-TW" sz="2800" dirty="0" smtClean="0"/>
              <a:t>    + input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response (zero state)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 rot="5400000">
            <a:off x="3503168" y="3369477"/>
            <a:ext cx="40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=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 rot="5400000">
            <a:off x="6154928" y="3369476"/>
            <a:ext cx="40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solidFill>
                  <a:srgbClr val="FF0000"/>
                </a:solidFill>
              </a:rPr>
              <a:t>=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95680" y="1839923"/>
            <a:ext cx="715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y(t): voltage of capacitor or current of inductor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798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First-Order Circuits</a:t>
            </a:r>
            <a:endParaRPr lang="zh-TW" altLang="en-US" dirty="0"/>
          </a:p>
        </p:txBody>
      </p:sp>
      <p:pic>
        <p:nvPicPr>
          <p:cNvPr id="4" name="Picture 4" descr="02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9" b="22990"/>
          <a:stretch>
            <a:fillRect/>
          </a:stretch>
        </p:blipFill>
        <p:spPr bwMode="auto">
          <a:xfrm>
            <a:off x="1598868" y="1690689"/>
            <a:ext cx="2952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35" y="1690689"/>
            <a:ext cx="2493581" cy="2200638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35954"/>
              </p:ext>
            </p:extLst>
          </p:nvPr>
        </p:nvGraphicFramePr>
        <p:xfrm>
          <a:off x="5109185" y="2765250"/>
          <a:ext cx="374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8" name="方程式" r:id="rId6" imgW="164880" imgH="228600" progId="Equation.3">
                  <p:embed/>
                </p:oleObj>
              </mc:Choice>
              <mc:Fallback>
                <p:oleObj name="方程式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9185" y="2765250"/>
                        <a:ext cx="374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4" descr="02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9" b="22990"/>
          <a:stretch>
            <a:fillRect/>
          </a:stretch>
        </p:blipFill>
        <p:spPr bwMode="auto">
          <a:xfrm>
            <a:off x="1649203" y="4312504"/>
            <a:ext cx="2952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220" y="4292898"/>
            <a:ext cx="2493581" cy="2200638"/>
          </a:xfrm>
          <a:prstGeom prst="rect">
            <a:avLst/>
          </a:prstGeom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26522"/>
              </p:ext>
            </p:extLst>
          </p:nvPr>
        </p:nvGraphicFramePr>
        <p:xfrm>
          <a:off x="5186270" y="5367459"/>
          <a:ext cx="374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9" name="方程式" r:id="rId8" imgW="164880" imgH="228600" progId="Equation.3">
                  <p:embed/>
                </p:oleObj>
              </mc:Choice>
              <mc:Fallback>
                <p:oleObj name="方程式" r:id="rId8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6270" y="5367459"/>
                        <a:ext cx="374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7250" y="2019775"/>
            <a:ext cx="844402" cy="174085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55262" y="2039381"/>
            <a:ext cx="844402" cy="174085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5991" y="4641590"/>
            <a:ext cx="763409" cy="174085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800" y="4641590"/>
            <a:ext cx="763409" cy="174085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417729" y="1690689"/>
            <a:ext cx="3358055" cy="232951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109185" y="4292898"/>
            <a:ext cx="3704682" cy="229083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57311" y="2614744"/>
            <a:ext cx="95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RC:</a:t>
            </a:r>
            <a:endParaRPr lang="zh-TW" altLang="en-US" sz="32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57310" y="5185734"/>
            <a:ext cx="954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dirty="0" smtClean="0"/>
              <a:t>RL: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0185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1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Zero-Input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Response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775419" y="4112512"/>
            <a:ext cx="4560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Considering the circuit from 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: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554789" y="5787043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No input after t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537856" y="4917422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State: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t</a:t>
            </a:r>
            <a:r>
              <a:rPr lang="en-US" altLang="zh-TW" sz="2800" baseline="-25000" dirty="0"/>
              <a:t>0</a:t>
            </a:r>
            <a:r>
              <a:rPr lang="en-US" altLang="zh-TW" sz="2800" dirty="0" smtClean="0"/>
              <a:t>)=V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5736354" y="3681625"/>
            <a:ext cx="2959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Ignore everything before t</a:t>
            </a:r>
            <a:r>
              <a:rPr lang="en-US" altLang="zh-TW" sz="2800" baseline="-25000" dirty="0" smtClean="0">
                <a:solidFill>
                  <a:srgbClr val="FF0000"/>
                </a:solidFill>
              </a:rPr>
              <a:t>0</a:t>
            </a:r>
            <a:endParaRPr lang="zh-TW" altLang="en-US" sz="2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88608"/>
              </p:ext>
            </p:extLst>
          </p:nvPr>
        </p:nvGraphicFramePr>
        <p:xfrm>
          <a:off x="953960" y="3427097"/>
          <a:ext cx="33353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8" name="方程式" r:id="rId3" imgW="1409400" imgH="241200" progId="Equation.3">
                  <p:embed/>
                </p:oleObj>
              </mc:Choice>
              <mc:Fallback>
                <p:oleObj name="方程式" r:id="rId3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960" y="3427097"/>
                        <a:ext cx="33353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4289297" y="5839960"/>
            <a:ext cx="630621" cy="43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10272"/>
              </p:ext>
            </p:extLst>
          </p:nvPr>
        </p:nvGraphicFramePr>
        <p:xfrm>
          <a:off x="5219522" y="5803501"/>
          <a:ext cx="16224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9" name="方程式" r:id="rId5" imgW="685800" imgH="241200" progId="Equation.3">
                  <p:embed/>
                </p:oleObj>
              </mc:Choice>
              <mc:Fallback>
                <p:oleObj name="方程式" r:id="rId5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522" y="5803501"/>
                        <a:ext cx="16224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向右箭號 20"/>
          <p:cNvSpPr/>
          <p:nvPr/>
        </p:nvSpPr>
        <p:spPr>
          <a:xfrm>
            <a:off x="4289297" y="5003535"/>
            <a:ext cx="630621" cy="43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5092404" y="4992064"/>
            <a:ext cx="1531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Lead to </a:t>
            </a:r>
            <a:endParaRPr lang="zh-TW" altLang="en-US" sz="2800" baseline="-25000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853527"/>
              </p:ext>
            </p:extLst>
          </p:nvPr>
        </p:nvGraphicFramePr>
        <p:xfrm>
          <a:off x="6315690" y="4971744"/>
          <a:ext cx="10525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0" name="方程式" r:id="rId7" imgW="444240" imgH="228600" progId="Equation.3">
                  <p:embed/>
                </p:oleObj>
              </mc:Choice>
              <mc:Fallback>
                <p:oleObj name="方程式" r:id="rId7" imgW="444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690" y="4971744"/>
                        <a:ext cx="1052513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904517" y="1836306"/>
            <a:ext cx="3694853" cy="1189073"/>
            <a:chOff x="4635167" y="1949318"/>
            <a:chExt cx="3694853" cy="1189073"/>
          </a:xfrm>
        </p:grpSpPr>
        <p:sp>
          <p:nvSpPr>
            <p:cNvPr id="17" name="矩形 16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4" name="直線單箭頭接點 23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6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1" name="方程式" r:id="rId9" imgW="139680" imgH="228600" progId="Equation.3">
                    <p:embed/>
                  </p:oleObj>
                </mc:Choice>
                <mc:Fallback>
                  <p:oleObj name="方程式" r:id="rId9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32" name="方程式" r:id="rId11" imgW="88560" imgH="152280" progId="Equation.3">
                    <p:embed/>
                  </p:oleObj>
                </mc:Choice>
                <mc:Fallback>
                  <p:oleObj name="方程式" r:id="rId11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8" name="圖片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92404" y="1648894"/>
            <a:ext cx="3302794" cy="19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3" grpId="0" animBg="1"/>
      <p:bldP spid="21" grpId="0" animBg="1"/>
      <p:bldP spid="2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355" y="2489123"/>
            <a:ext cx="3065995" cy="351080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</a:t>
            </a:r>
            <a:r>
              <a:rPr lang="zh-TW" altLang="en-US" dirty="0"/>
              <a:t> </a:t>
            </a:r>
            <a:r>
              <a:rPr lang="en-US" altLang="zh-TW" dirty="0"/>
              <a:t>Response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985744" y="3733713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State: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</a:t>
            </a:r>
            <a:r>
              <a:rPr lang="en-US" altLang="zh-TW" sz="2800" dirty="0"/>
              <a:t>t</a:t>
            </a:r>
            <a:r>
              <a:rPr lang="en-US" altLang="zh-TW" sz="2800" baseline="-25000" dirty="0"/>
              <a:t>0</a:t>
            </a:r>
            <a:r>
              <a:rPr lang="en-US" altLang="zh-TW" sz="2800" dirty="0" smtClean="0"/>
              <a:t>)=V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15122"/>
              </p:ext>
            </p:extLst>
          </p:nvPr>
        </p:nvGraphicFramePr>
        <p:xfrm>
          <a:off x="1989304" y="4361301"/>
          <a:ext cx="27400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4" name="方程式" r:id="rId5" imgW="1143000" imgH="342720" progId="Equation.3">
                  <p:embed/>
                </p:oleObj>
              </mc:Choice>
              <mc:Fallback>
                <p:oleObj name="方程式" r:id="rId5" imgW="11430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304" y="4361301"/>
                        <a:ext cx="274002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08879"/>
              </p:ext>
            </p:extLst>
          </p:nvPr>
        </p:nvGraphicFramePr>
        <p:xfrm>
          <a:off x="985744" y="2136647"/>
          <a:ext cx="33353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5" name="方程式" r:id="rId7" imgW="1409400" imgH="241200" progId="Equation.3">
                  <p:embed/>
                </p:oleObj>
              </mc:Choice>
              <mc:Fallback>
                <p:oleObj name="方程式" r:id="rId7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744" y="2136647"/>
                        <a:ext cx="33353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284"/>
              </p:ext>
            </p:extLst>
          </p:nvPr>
        </p:nvGraphicFramePr>
        <p:xfrm>
          <a:off x="985744" y="2935180"/>
          <a:ext cx="16224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6" name="方程式" r:id="rId9" imgW="685800" imgH="241200" progId="Equation.3">
                  <p:embed/>
                </p:oleObj>
              </mc:Choice>
              <mc:Fallback>
                <p:oleObj name="方程式" r:id="rId9" imgW="685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744" y="2935180"/>
                        <a:ext cx="16224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向右箭號 10"/>
          <p:cNvSpPr/>
          <p:nvPr/>
        </p:nvSpPr>
        <p:spPr>
          <a:xfrm>
            <a:off x="1326070" y="4712416"/>
            <a:ext cx="630621" cy="437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32115"/>
              </p:ext>
            </p:extLst>
          </p:nvPr>
        </p:nvGraphicFramePr>
        <p:xfrm>
          <a:off x="952948" y="5330369"/>
          <a:ext cx="3744912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37" name="方程式" r:id="rId11" imgW="1562040" imgH="342720" progId="Equation.3">
                  <p:embed/>
                </p:oleObj>
              </mc:Choice>
              <mc:Fallback>
                <p:oleObj name="方程式" r:id="rId11" imgW="15620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948" y="5330369"/>
                        <a:ext cx="3744912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3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Zero-Input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Response</a:t>
            </a:r>
            <a:endParaRPr lang="zh-TW" altLang="en-US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950901"/>
              </p:ext>
            </p:extLst>
          </p:nvPr>
        </p:nvGraphicFramePr>
        <p:xfrm>
          <a:off x="1440211" y="1539051"/>
          <a:ext cx="224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0" name="方程式" r:id="rId3" imgW="990360" imgH="228600" progId="Equation.3">
                  <p:embed/>
                </p:oleObj>
              </mc:Choice>
              <mc:Fallback>
                <p:oleObj name="方程式" r:id="rId3" imgW="990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211" y="1539051"/>
                        <a:ext cx="22479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806717" y="2177442"/>
            <a:ext cx="3694853" cy="1189073"/>
            <a:chOff x="4635167" y="1949318"/>
            <a:chExt cx="3694853" cy="1189073"/>
          </a:xfrm>
        </p:grpSpPr>
        <p:sp>
          <p:nvSpPr>
            <p:cNvPr id="7" name="矩形 6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10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1" name="方程式" r:id="rId5" imgW="139680" imgH="228600" progId="Equation.3">
                    <p:embed/>
                  </p:oleObj>
                </mc:Choice>
                <mc:Fallback>
                  <p:oleObj name="方程式" r:id="rId5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2" name="方程式" r:id="rId7" imgW="88560" imgH="152280" progId="Equation.3">
                    <p:embed/>
                  </p:oleObj>
                </mc:Choice>
                <mc:Fallback>
                  <p:oleObj name="方程式" r:id="rId7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6299" y="1411966"/>
            <a:ext cx="3465221" cy="2014846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715254" y="4014768"/>
            <a:ext cx="601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Considering the circuit from 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-D: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1533412" y="5503441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</a:t>
            </a:r>
            <a:r>
              <a:rPr lang="en-US" altLang="zh-TW" sz="2800" dirty="0" smtClean="0"/>
              <a:t>nput after 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-D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511193" y="4751092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State: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-D)=V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19"/>
              </p:ext>
            </p:extLst>
          </p:nvPr>
        </p:nvGraphicFramePr>
        <p:xfrm>
          <a:off x="896492" y="3336163"/>
          <a:ext cx="33353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3" name="方程式" r:id="rId10" imgW="1409400" imgH="241200" progId="Equation.3">
                  <p:embed/>
                </p:oleObj>
              </mc:Choice>
              <mc:Fallback>
                <p:oleObj name="方程式" r:id="rId10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492" y="3336163"/>
                        <a:ext cx="33353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群組 23"/>
          <p:cNvGrpSpPr/>
          <p:nvPr/>
        </p:nvGrpSpPr>
        <p:grpSpPr>
          <a:xfrm>
            <a:off x="5235683" y="5446155"/>
            <a:ext cx="3279667" cy="1103384"/>
            <a:chOff x="5050353" y="2066539"/>
            <a:chExt cx="3279667" cy="1103384"/>
          </a:xfrm>
        </p:grpSpPr>
        <p:sp>
          <p:nvSpPr>
            <p:cNvPr id="25" name="矩形 24"/>
            <p:cNvSpPr/>
            <p:nvPr/>
          </p:nvSpPr>
          <p:spPr>
            <a:xfrm>
              <a:off x="5774871" y="2066539"/>
              <a:ext cx="884497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8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0613504"/>
                </p:ext>
              </p:extLst>
            </p:nvPr>
          </p:nvGraphicFramePr>
          <p:xfrm>
            <a:off x="6545976" y="2701610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4" name="方程式" r:id="rId12" imgW="139680" imgH="228600" progId="Equation.3">
                    <p:embed/>
                  </p:oleObj>
                </mc:Choice>
                <mc:Fallback>
                  <p:oleObj name="方程式" r:id="rId12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701610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55" name="方程式" r:id="rId13" imgW="88560" imgH="152280" progId="Equation.3">
                    <p:embed/>
                  </p:oleObj>
                </mc:Choice>
                <mc:Fallback>
                  <p:oleObj name="方程式" r:id="rId13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09937"/>
              </p:ext>
            </p:extLst>
          </p:nvPr>
        </p:nvGraphicFramePr>
        <p:xfrm>
          <a:off x="5568363" y="6101724"/>
          <a:ext cx="8302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6" name="方程式" r:id="rId14" imgW="406080" imgH="228600" progId="Equation.3">
                  <p:embed/>
                </p:oleObj>
              </mc:Choice>
              <mc:Fallback>
                <p:oleObj name="方程式" r:id="rId14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363" y="6101724"/>
                        <a:ext cx="8302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>
            <a:off x="3972912" y="5785944"/>
            <a:ext cx="152925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18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789" y="3196964"/>
            <a:ext cx="3311421" cy="188242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Zero-Input</a:t>
            </a:r>
            <a:r>
              <a:rPr lang="zh-TW" altLang="en-US" dirty="0"/>
              <a:t> </a:t>
            </a:r>
            <a:r>
              <a:rPr lang="en-US" altLang="zh-TW" dirty="0"/>
              <a:t>Response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24162"/>
              </p:ext>
            </p:extLst>
          </p:nvPr>
        </p:nvGraphicFramePr>
        <p:xfrm>
          <a:off x="878280" y="1661266"/>
          <a:ext cx="33353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8" name="方程式" r:id="rId4" imgW="1409400" imgH="241200" progId="Equation.3">
                  <p:embed/>
                </p:oleObj>
              </mc:Choice>
              <mc:Fallback>
                <p:oleObj name="方程式" r:id="rId4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80" y="1661266"/>
                        <a:ext cx="33353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570451"/>
              </p:ext>
            </p:extLst>
          </p:nvPr>
        </p:nvGraphicFramePr>
        <p:xfrm>
          <a:off x="4311464" y="2154488"/>
          <a:ext cx="31972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9" name="方程式" r:id="rId6" imgW="1333440" imgH="342720" progId="Equation.3">
                  <p:embed/>
                </p:oleObj>
              </mc:Choice>
              <mc:Fallback>
                <p:oleObj name="方程式" r:id="rId6" imgW="133344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464" y="2154488"/>
                        <a:ext cx="3197225" cy="919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135528" y="2486156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State: </a:t>
            </a:r>
            <a:r>
              <a:rPr lang="en-US" altLang="zh-TW" sz="2800" dirty="0" err="1" smtClean="0"/>
              <a:t>v</a:t>
            </a:r>
            <a:r>
              <a:rPr lang="en-US" altLang="zh-TW" sz="2800" baseline="-25000" dirty="0" err="1" smtClean="0"/>
              <a:t>c</a:t>
            </a:r>
            <a:r>
              <a:rPr lang="en-US" altLang="zh-TW" sz="2800" dirty="0" smtClean="0"/>
              <a:t>(t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-D)=V</a:t>
            </a:r>
            <a:r>
              <a:rPr lang="en-US" altLang="zh-TW" sz="2800" baseline="-25000" dirty="0" smtClean="0"/>
              <a:t>0</a:t>
            </a:r>
            <a:endParaRPr lang="zh-TW" altLang="en-US" sz="2800" baseline="-250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1135528" y="3258103"/>
            <a:ext cx="2959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I</a:t>
            </a:r>
            <a:r>
              <a:rPr lang="en-US" altLang="zh-TW" sz="2800" dirty="0" smtClean="0"/>
              <a:t>nput after t</a:t>
            </a:r>
            <a:r>
              <a:rPr lang="en-US" altLang="zh-TW" sz="2800" baseline="-25000" dirty="0" smtClean="0"/>
              <a:t>0</a:t>
            </a:r>
            <a:r>
              <a:rPr lang="en-US" altLang="zh-TW" sz="2800" dirty="0" smtClean="0"/>
              <a:t>-D</a:t>
            </a:r>
            <a:endParaRPr lang="zh-TW" altLang="en-US" sz="28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169208" y="4017984"/>
            <a:ext cx="2474296" cy="1123881"/>
            <a:chOff x="4117311" y="3916001"/>
            <a:chExt cx="2474296" cy="1123881"/>
          </a:xfrm>
        </p:grpSpPr>
        <p:grpSp>
          <p:nvGrpSpPr>
            <p:cNvPr id="8" name="群組 7"/>
            <p:cNvGrpSpPr/>
            <p:nvPr/>
          </p:nvGrpSpPr>
          <p:grpSpPr>
            <a:xfrm>
              <a:off x="4117311" y="3916001"/>
              <a:ext cx="2474296" cy="1103384"/>
              <a:chOff x="5050353" y="2066539"/>
              <a:chExt cx="2474296" cy="110338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774871" y="2066539"/>
                <a:ext cx="884497" cy="655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0" name="直線單箭頭接點 9"/>
              <p:cNvCxnSpPr/>
              <p:nvPr/>
            </p:nvCxnSpPr>
            <p:spPr>
              <a:xfrm flipV="1">
                <a:off x="5050353" y="2722108"/>
                <a:ext cx="2474296" cy="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1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6766738"/>
                  </p:ext>
                </p:extLst>
              </p:nvPr>
            </p:nvGraphicFramePr>
            <p:xfrm>
              <a:off x="6545976" y="2701610"/>
              <a:ext cx="285750" cy="468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090" name="方程式" r:id="rId8" imgW="139680" imgH="228600" progId="Equation.3">
                      <p:embed/>
                    </p:oleObj>
                  </mc:Choice>
                  <mc:Fallback>
                    <p:oleObj name="方程式" r:id="rId8" imgW="1396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45976" y="2701610"/>
                            <a:ext cx="285750" cy="468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6966977"/>
                  </p:ext>
                </p:extLst>
              </p:nvPr>
            </p:nvGraphicFramePr>
            <p:xfrm>
              <a:off x="7343674" y="2378763"/>
              <a:ext cx="1809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091" name="方程式" r:id="rId10" imgW="88560" imgH="152280" progId="Equation.3">
                      <p:embed/>
                    </p:oleObj>
                  </mc:Choice>
                  <mc:Fallback>
                    <p:oleObj name="方程式" r:id="rId10" imgW="88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343674" y="2378763"/>
                            <a:ext cx="1809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1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1019102"/>
                </p:ext>
              </p:extLst>
            </p:nvPr>
          </p:nvGraphicFramePr>
          <p:xfrm>
            <a:off x="4449991" y="4571570"/>
            <a:ext cx="830263" cy="468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92" name="方程式" r:id="rId12" imgW="406080" imgH="228600" progId="Equation.3">
                    <p:embed/>
                  </p:oleObj>
                </mc:Choice>
                <mc:Fallback>
                  <p:oleObj name="方程式" r:id="rId12" imgW="4060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9991" y="4571570"/>
                          <a:ext cx="830263" cy="468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50272"/>
              </p:ext>
            </p:extLst>
          </p:nvPr>
        </p:nvGraphicFramePr>
        <p:xfrm>
          <a:off x="4323226" y="3217360"/>
          <a:ext cx="1127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3" name="方程式" r:id="rId14" imgW="469800" imgH="241200" progId="Equation.3">
                  <p:embed/>
                </p:oleObj>
              </mc:Choice>
              <mc:Fallback>
                <p:oleObj name="方程式" r:id="rId14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226" y="3217360"/>
                        <a:ext cx="1127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053791"/>
              </p:ext>
            </p:extLst>
          </p:nvPr>
        </p:nvGraphicFramePr>
        <p:xfrm>
          <a:off x="6854627" y="4907709"/>
          <a:ext cx="2857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4" name="方程式" r:id="rId16" imgW="139680" imgH="228600" progId="Equation.3">
                  <p:embed/>
                </p:oleObj>
              </mc:Choice>
              <mc:Fallback>
                <p:oleObj name="方程式" r:id="rId16" imgW="139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4627" y="4907709"/>
                        <a:ext cx="2857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019480"/>
              </p:ext>
            </p:extLst>
          </p:nvPr>
        </p:nvGraphicFramePr>
        <p:xfrm>
          <a:off x="4829077" y="4880449"/>
          <a:ext cx="83026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5" name="方程式" r:id="rId17" imgW="406080" imgH="228600" progId="Equation.3">
                  <p:embed/>
                </p:oleObj>
              </mc:Choice>
              <mc:Fallback>
                <p:oleObj name="方程式" r:id="rId17" imgW="406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077" y="4880449"/>
                        <a:ext cx="83026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223348"/>
              </p:ext>
            </p:extLst>
          </p:nvPr>
        </p:nvGraphicFramePr>
        <p:xfrm>
          <a:off x="3848209" y="5410728"/>
          <a:ext cx="2434930" cy="11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6" name="方程式" r:id="rId18" imgW="1117440" imgH="482400" progId="Equation.3">
                  <p:embed/>
                </p:oleObj>
              </mc:Choice>
              <mc:Fallback>
                <p:oleObj name="方程式" r:id="rId18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209" y="5410728"/>
                        <a:ext cx="2434930" cy="117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線單箭頭接點 23"/>
          <p:cNvCxnSpPr/>
          <p:nvPr/>
        </p:nvCxnSpPr>
        <p:spPr>
          <a:xfrm flipH="1">
            <a:off x="5778911" y="4797299"/>
            <a:ext cx="520743" cy="6802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27" idx="0"/>
          </p:cNvCxnSpPr>
          <p:nvPr/>
        </p:nvCxnSpPr>
        <p:spPr>
          <a:xfrm>
            <a:off x="7505363" y="4797299"/>
            <a:ext cx="271649" cy="68723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42285"/>
              </p:ext>
            </p:extLst>
          </p:nvPr>
        </p:nvGraphicFramePr>
        <p:xfrm>
          <a:off x="6551462" y="5484533"/>
          <a:ext cx="24511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7" name="方程式" r:id="rId20" imgW="1193760" imgH="482400" progId="Equation.3">
                  <p:embed/>
                </p:oleObj>
              </mc:Choice>
              <mc:Fallback>
                <p:oleObj name="方程式" r:id="rId20" imgW="1193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462" y="5484533"/>
                        <a:ext cx="24511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86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459789"/>
              </p:ext>
            </p:extLst>
          </p:nvPr>
        </p:nvGraphicFramePr>
        <p:xfrm>
          <a:off x="1194364" y="3849330"/>
          <a:ext cx="7604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7" name="方程式" r:id="rId5" imgW="317160" imgH="177480" progId="Equation.3">
                  <p:embed/>
                </p:oleObj>
              </mc:Choice>
              <mc:Fallback>
                <p:oleObj name="方程式" r:id="rId5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4364" y="3849330"/>
                        <a:ext cx="7604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00" y="4601640"/>
            <a:ext cx="2686050" cy="1905000"/>
          </a:xfrm>
          <a:prstGeom prst="rect">
            <a:avLst/>
          </a:prstGeom>
        </p:spPr>
      </p:pic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06963"/>
              </p:ext>
            </p:extLst>
          </p:nvPr>
        </p:nvGraphicFramePr>
        <p:xfrm>
          <a:off x="3811105" y="3849330"/>
          <a:ext cx="12461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8" name="方程式" r:id="rId8" imgW="520560" imgH="177480" progId="Equation.3">
                  <p:embed/>
                </p:oleObj>
              </mc:Choice>
              <mc:Fallback>
                <p:oleObj name="方程式" r:id="rId8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05" y="3849330"/>
                        <a:ext cx="12461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794765"/>
              </p:ext>
            </p:extLst>
          </p:nvPr>
        </p:nvGraphicFramePr>
        <p:xfrm>
          <a:off x="7378077" y="3868623"/>
          <a:ext cx="700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59" name="方程式" r:id="rId10" imgW="291960" imgH="177480" progId="Equation.3">
                  <p:embed/>
                </p:oleObj>
              </mc:Choice>
              <mc:Fallback>
                <p:oleObj name="方程式" r:id="rId10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077" y="3868623"/>
                        <a:ext cx="7000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群組 12"/>
          <p:cNvGrpSpPr/>
          <p:nvPr/>
        </p:nvGrpSpPr>
        <p:grpSpPr>
          <a:xfrm>
            <a:off x="3175754" y="4512842"/>
            <a:ext cx="2800883" cy="2034537"/>
            <a:chOff x="6222852" y="4240213"/>
            <a:chExt cx="2537945" cy="1847515"/>
          </a:xfrm>
        </p:grpSpPr>
        <p:pic>
          <p:nvPicPr>
            <p:cNvPr id="14" name="Picture 4" descr="02-2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6222852" y="4240213"/>
              <a:ext cx="2537945" cy="184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8044" y="4540560"/>
              <a:ext cx="722753" cy="1490060"/>
            </a:xfrm>
            <a:prstGeom prst="rect">
              <a:avLst/>
            </a:prstGeom>
          </p:spPr>
        </p:pic>
      </p:grp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589602"/>
              </p:ext>
            </p:extLst>
          </p:nvPr>
        </p:nvGraphicFramePr>
        <p:xfrm>
          <a:off x="2823719" y="5869252"/>
          <a:ext cx="704070" cy="357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0" name="方程式" r:id="rId14" imgW="393480" imgH="177480" progId="Equation.3">
                  <p:embed/>
                </p:oleObj>
              </mc:Choice>
              <mc:Fallback>
                <p:oleObj name="方程式" r:id="rId14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719" y="5869252"/>
                        <a:ext cx="704070" cy="357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505928"/>
              </p:ext>
            </p:extLst>
          </p:nvPr>
        </p:nvGraphicFramePr>
        <p:xfrm>
          <a:off x="3581450" y="4505396"/>
          <a:ext cx="595930" cy="39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1" name="方程式" r:id="rId16" imgW="304560" imgH="177480" progId="Equation.3">
                  <p:embed/>
                </p:oleObj>
              </mc:Choice>
              <mc:Fallback>
                <p:oleObj name="方程式" r:id="rId16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50" y="4505396"/>
                        <a:ext cx="595930" cy="390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群組 17"/>
          <p:cNvGrpSpPr/>
          <p:nvPr/>
        </p:nvGrpSpPr>
        <p:grpSpPr>
          <a:xfrm>
            <a:off x="6327679" y="4519910"/>
            <a:ext cx="2800883" cy="2034537"/>
            <a:chOff x="6222852" y="4240213"/>
            <a:chExt cx="2537945" cy="1847515"/>
          </a:xfrm>
        </p:grpSpPr>
        <p:pic>
          <p:nvPicPr>
            <p:cNvPr id="19" name="Picture 4" descr="02-2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6222852" y="4240213"/>
              <a:ext cx="2537945" cy="1847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8044" y="4540560"/>
              <a:ext cx="722753" cy="1490060"/>
            </a:xfrm>
            <a:prstGeom prst="rect">
              <a:avLst/>
            </a:prstGeom>
          </p:spPr>
        </p:pic>
      </p:grp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193015"/>
              </p:ext>
            </p:extLst>
          </p:nvPr>
        </p:nvGraphicFramePr>
        <p:xfrm>
          <a:off x="6190567" y="5876925"/>
          <a:ext cx="5238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2" name="方程式" r:id="rId18" imgW="291960" imgH="177480" progId="Equation.3">
                  <p:embed/>
                </p:oleObj>
              </mc:Choice>
              <mc:Fallback>
                <p:oleObj name="方程式" r:id="rId18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0567" y="5876925"/>
                        <a:ext cx="52387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293691"/>
              </p:ext>
            </p:extLst>
          </p:nvPr>
        </p:nvGraphicFramePr>
        <p:xfrm>
          <a:off x="6686550" y="4513263"/>
          <a:ext cx="6207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3" name="方程式" r:id="rId20" imgW="317160" imgH="177480" progId="Equation.3">
                  <p:embed/>
                </p:oleObj>
              </mc:Choice>
              <mc:Fallback>
                <p:oleObj name="方程式" r:id="rId20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4513263"/>
                        <a:ext cx="620713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0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Example 9.4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56597" y="4069223"/>
          <a:ext cx="760413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2" name="方程式" r:id="rId4" imgW="317160" imgH="177480" progId="Equation.3">
                  <p:embed/>
                </p:oleObj>
              </mc:Choice>
              <mc:Fallback>
                <p:oleObj name="方程式" r:id="rId4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597" y="4069223"/>
                        <a:ext cx="760413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679" y="4383381"/>
            <a:ext cx="2686050" cy="1905000"/>
          </a:xfrm>
          <a:prstGeom prst="rect">
            <a:avLst/>
          </a:prstGeom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115535"/>
              </p:ext>
            </p:extLst>
          </p:nvPr>
        </p:nvGraphicFramePr>
        <p:xfrm>
          <a:off x="2643640" y="4721519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3" name="方程式" r:id="rId7" imgW="571320" imgH="228600" progId="Equation.3">
                  <p:embed/>
                </p:oleObj>
              </mc:Choice>
              <mc:Fallback>
                <p:oleObj name="方程式" r:id="rId7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640" y="4721519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36412"/>
              </p:ext>
            </p:extLst>
          </p:nvPr>
        </p:nvGraphicFramePr>
        <p:xfrm>
          <a:off x="3440053" y="5600673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4" name="方程式" r:id="rId9" imgW="571320" imgH="228600" progId="Equation.3">
                  <p:embed/>
                </p:oleObj>
              </mc:Choice>
              <mc:Fallback>
                <p:oleObj name="方程式" r:id="rId9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053" y="5600673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向右箭號 8"/>
          <p:cNvSpPr/>
          <p:nvPr/>
        </p:nvSpPr>
        <p:spPr>
          <a:xfrm>
            <a:off x="2685326" y="5661062"/>
            <a:ext cx="642526" cy="493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887787" y="483446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5" name="方程式" r:id="rId11" imgW="571320" imgH="228600" progId="Equation.3">
                  <p:embed/>
                </p:oleObj>
              </mc:Choice>
              <mc:Fallback>
                <p:oleObj name="方程式" r:id="rId11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7" y="483446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28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9.4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3887787" y="483446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7" name="方程式" r:id="rId4" imgW="571320" imgH="228600" progId="Equation.3">
                  <p:embed/>
                </p:oleObj>
              </mc:Choice>
              <mc:Fallback>
                <p:oleObj name="方程式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7" y="483446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683888"/>
              </p:ext>
            </p:extLst>
          </p:nvPr>
        </p:nvGraphicFramePr>
        <p:xfrm>
          <a:off x="194410" y="3498273"/>
          <a:ext cx="12461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8" name="方程式" r:id="rId7" imgW="520560" imgH="177480" progId="Equation.3">
                  <p:embed/>
                </p:oleObj>
              </mc:Choice>
              <mc:Fallback>
                <p:oleObj name="方程式" r:id="rId7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10" y="3498273"/>
                        <a:ext cx="12461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769401" y="4102763"/>
            <a:ext cx="3335953" cy="2367064"/>
            <a:chOff x="5808047" y="4240213"/>
            <a:chExt cx="3022784" cy="2149475"/>
          </a:xfrm>
        </p:grpSpPr>
        <p:pic>
          <p:nvPicPr>
            <p:cNvPr id="12" name="Picture 4" descr="02-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5808047" y="4240213"/>
              <a:ext cx="2952750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6429" y="4569299"/>
              <a:ext cx="844402" cy="1740857"/>
            </a:xfrm>
            <a:prstGeom prst="rect">
              <a:avLst/>
            </a:prstGeom>
          </p:spPr>
        </p:pic>
      </p:grp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374093"/>
              </p:ext>
            </p:extLst>
          </p:nvPr>
        </p:nvGraphicFramePr>
        <p:xfrm>
          <a:off x="5423412" y="5659464"/>
          <a:ext cx="761259" cy="38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59" name="方程式" r:id="rId11" imgW="393480" imgH="177480" progId="Equation.3">
                  <p:embed/>
                </p:oleObj>
              </mc:Choice>
              <mc:Fallback>
                <p:oleObj name="方程式" r:id="rId11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412" y="5659464"/>
                        <a:ext cx="761259" cy="38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961299"/>
              </p:ext>
            </p:extLst>
          </p:nvPr>
        </p:nvGraphicFramePr>
        <p:xfrm>
          <a:off x="6212980" y="4019436"/>
          <a:ext cx="728661" cy="47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0" name="方程式" r:id="rId13" imgW="304560" imgH="177480" progId="Equation.3">
                  <p:embed/>
                </p:oleObj>
              </mc:Choice>
              <mc:Fallback>
                <p:oleObj name="方程式" r:id="rId1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80" y="4019436"/>
                        <a:ext cx="728661" cy="477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411868" y="4381056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No state response</a:t>
            </a:r>
            <a:endParaRPr lang="zh-TW" altLang="en-US" sz="2800" dirty="0"/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768594"/>
              </p:ext>
            </p:extLst>
          </p:nvPr>
        </p:nvGraphicFramePr>
        <p:xfrm>
          <a:off x="264905" y="5418942"/>
          <a:ext cx="27019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1" name="方程式" r:id="rId15" imgW="1130040" imgH="507960" progId="Equation.3">
                  <p:embed/>
                </p:oleObj>
              </mc:Choice>
              <mc:Fallback>
                <p:oleObj name="方程式" r:id="rId15" imgW="1130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05" y="5418942"/>
                        <a:ext cx="2701925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675362"/>
              </p:ext>
            </p:extLst>
          </p:nvPr>
        </p:nvGraphicFramePr>
        <p:xfrm>
          <a:off x="2947542" y="5442393"/>
          <a:ext cx="2246312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2" name="方程式" r:id="rId17" imgW="939600" imgH="482400" progId="Equation.3">
                  <p:embed/>
                </p:oleObj>
              </mc:Choice>
              <mc:Fallback>
                <p:oleObj name="方程式" r:id="rId17" imgW="939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542" y="5442393"/>
                        <a:ext cx="2246312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272604"/>
              </p:ext>
            </p:extLst>
          </p:nvPr>
        </p:nvGraphicFramePr>
        <p:xfrm>
          <a:off x="5494278" y="483446"/>
          <a:ext cx="1943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3" name="方程式" r:id="rId19" imgW="812520" imgH="228600" progId="Equation.3">
                  <p:embed/>
                </p:oleObj>
              </mc:Choice>
              <mc:Fallback>
                <p:oleObj name="方程式" r:id="rId1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278" y="483446"/>
                        <a:ext cx="19431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713064"/>
              </p:ext>
            </p:extLst>
          </p:nvPr>
        </p:nvGraphicFramePr>
        <p:xfrm>
          <a:off x="859549" y="4383885"/>
          <a:ext cx="1148115" cy="515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4" name="方程式" r:id="rId21" imgW="571320" imgH="228600" progId="Equation.3">
                  <p:embed/>
                </p:oleObj>
              </mc:Choice>
              <mc:Fallback>
                <p:oleObj name="方程式" r:id="rId21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549" y="4383885"/>
                        <a:ext cx="1148115" cy="515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向右箭號 22"/>
          <p:cNvSpPr/>
          <p:nvPr/>
        </p:nvSpPr>
        <p:spPr>
          <a:xfrm>
            <a:off x="2042397" y="4394191"/>
            <a:ext cx="408846" cy="493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458995" y="3897129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 response:</a:t>
            </a:r>
            <a:endParaRPr lang="zh-TW" altLang="en-US" sz="28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448727" y="4918761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Input response:</a:t>
            </a:r>
            <a:endParaRPr lang="zh-TW" altLang="en-US" sz="2800" dirty="0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04827"/>
              </p:ext>
            </p:extLst>
          </p:nvPr>
        </p:nvGraphicFramePr>
        <p:xfrm>
          <a:off x="2916381" y="4956125"/>
          <a:ext cx="1430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65" name="方程式" r:id="rId22" imgW="711000" imgH="228600" progId="Equation.3">
                  <p:embed/>
                </p:oleObj>
              </mc:Choice>
              <mc:Fallback>
                <p:oleObj name="方程式" r:id="rId22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81" y="4956125"/>
                        <a:ext cx="1430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1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  <p:bldP spid="24" grpId="0"/>
      <p:bldP spid="2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9.4</a:t>
            </a:r>
            <a:endParaRPr lang="zh-TW" alt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3887787" y="483446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4" name="方程式" r:id="rId4" imgW="571320" imgH="228600" progId="Equation.3">
                  <p:embed/>
                </p:oleObj>
              </mc:Choice>
              <mc:Fallback>
                <p:oleObj name="方程式" r:id="rId4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7" y="483446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194410" y="3498273"/>
          <a:ext cx="12461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5" name="方程式" r:id="rId7" imgW="520560" imgH="177480" progId="Equation.3">
                  <p:embed/>
                </p:oleObj>
              </mc:Choice>
              <mc:Fallback>
                <p:oleObj name="方程式" r:id="rId7" imgW="520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10" y="3498273"/>
                        <a:ext cx="12461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群組 13"/>
          <p:cNvGrpSpPr/>
          <p:nvPr/>
        </p:nvGrpSpPr>
        <p:grpSpPr>
          <a:xfrm>
            <a:off x="5769401" y="4102763"/>
            <a:ext cx="3335953" cy="2367064"/>
            <a:chOff x="5808047" y="4240213"/>
            <a:chExt cx="3022784" cy="2149475"/>
          </a:xfrm>
        </p:grpSpPr>
        <p:pic>
          <p:nvPicPr>
            <p:cNvPr id="12" name="Picture 4" descr="02-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5808047" y="4240213"/>
              <a:ext cx="2952750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86429" y="4569299"/>
              <a:ext cx="844402" cy="1740857"/>
            </a:xfrm>
            <a:prstGeom prst="rect">
              <a:avLst/>
            </a:prstGeom>
          </p:spPr>
        </p:pic>
      </p:grpSp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5423412" y="5659464"/>
          <a:ext cx="761259" cy="38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6" name="方程式" r:id="rId11" imgW="393480" imgH="177480" progId="Equation.3">
                  <p:embed/>
                </p:oleObj>
              </mc:Choice>
              <mc:Fallback>
                <p:oleObj name="方程式" r:id="rId11" imgW="3934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3412" y="5659464"/>
                        <a:ext cx="761259" cy="3864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6212980" y="4019436"/>
          <a:ext cx="728661" cy="47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7" name="方程式" r:id="rId13" imgW="304560" imgH="177480" progId="Equation.3">
                  <p:embed/>
                </p:oleObj>
              </mc:Choice>
              <mc:Fallback>
                <p:oleObj name="方程式" r:id="rId13" imgW="3045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980" y="4019436"/>
                        <a:ext cx="728661" cy="477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5494278" y="483446"/>
          <a:ext cx="1943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88" name="方程式" r:id="rId15" imgW="812520" imgH="228600" progId="Equation.3">
                  <p:embed/>
                </p:oleObj>
              </mc:Choice>
              <mc:Fallback>
                <p:oleObj name="方程式" r:id="rId15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278" y="483446"/>
                        <a:ext cx="19431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圖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45634" y="4309338"/>
            <a:ext cx="3668013" cy="2199317"/>
          </a:xfrm>
          <a:prstGeom prst="rect">
            <a:avLst/>
          </a:prstGeom>
        </p:spPr>
      </p:pic>
      <p:sp>
        <p:nvSpPr>
          <p:cNvPr id="27" name="文字方塊 26"/>
          <p:cNvSpPr txBox="1"/>
          <p:nvPr/>
        </p:nvSpPr>
        <p:spPr>
          <a:xfrm>
            <a:off x="1848533" y="6156494"/>
            <a:ext cx="3442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 response is zero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9643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515864"/>
              </p:ext>
            </p:extLst>
          </p:nvPr>
        </p:nvGraphicFramePr>
        <p:xfrm>
          <a:off x="377071" y="3421208"/>
          <a:ext cx="700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69" name="方程式" r:id="rId5" imgW="291960" imgH="177480" progId="Equation.3">
                  <p:embed/>
                </p:oleObj>
              </mc:Choice>
              <mc:Fallback>
                <p:oleObj name="方程式" r:id="rId5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71" y="3421208"/>
                        <a:ext cx="7000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5808047" y="4225465"/>
            <a:ext cx="3335953" cy="2367064"/>
            <a:chOff x="5808047" y="4240213"/>
            <a:chExt cx="3022784" cy="2149475"/>
          </a:xfrm>
        </p:grpSpPr>
        <p:pic>
          <p:nvPicPr>
            <p:cNvPr id="7" name="Picture 4" descr="02-2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5808047" y="4240213"/>
              <a:ext cx="2952750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86429" y="4569299"/>
              <a:ext cx="844402" cy="1740857"/>
            </a:xfrm>
            <a:prstGeom prst="rect">
              <a:avLst/>
            </a:prstGeom>
          </p:spPr>
        </p:pic>
      </p:grp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067471"/>
              </p:ext>
            </p:extLst>
          </p:nvPr>
        </p:nvGraphicFramePr>
        <p:xfrm>
          <a:off x="5557424" y="5776271"/>
          <a:ext cx="585729" cy="4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0" name="方程式" r:id="rId9" imgW="291960" imgH="177480" progId="Equation.3">
                  <p:embed/>
                </p:oleObj>
              </mc:Choice>
              <mc:Fallback>
                <p:oleObj name="方程式" r:id="rId9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424" y="5776271"/>
                        <a:ext cx="585729" cy="400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61984"/>
              </p:ext>
            </p:extLst>
          </p:nvPr>
        </p:nvGraphicFramePr>
        <p:xfrm>
          <a:off x="6257804" y="4222749"/>
          <a:ext cx="752277" cy="4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1" name="方程式" r:id="rId11" imgW="317160" imgH="177480" progId="Equation.3">
                  <p:embed/>
                </p:oleObj>
              </mc:Choice>
              <mc:Fallback>
                <p:oleObj name="方程式" r:id="rId11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804" y="4222749"/>
                        <a:ext cx="752277" cy="47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008782"/>
              </p:ext>
            </p:extLst>
          </p:nvPr>
        </p:nvGraphicFramePr>
        <p:xfrm>
          <a:off x="2243138" y="5345113"/>
          <a:ext cx="28241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2" name="方程式" r:id="rId13" imgW="1180800" imgH="507960" progId="Equation.3">
                  <p:embed/>
                </p:oleObj>
              </mc:Choice>
              <mc:Fallback>
                <p:oleObj name="方程式" r:id="rId13" imgW="1180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138" y="5345113"/>
                        <a:ext cx="28241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364581"/>
              </p:ext>
            </p:extLst>
          </p:nvPr>
        </p:nvGraphicFramePr>
        <p:xfrm>
          <a:off x="2495550" y="4079875"/>
          <a:ext cx="2001838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3" name="方程式" r:id="rId15" imgW="838080" imgH="355320" progId="Equation.3">
                  <p:embed/>
                </p:oleObj>
              </mc:Choice>
              <mc:Fallback>
                <p:oleObj name="方程式" r:id="rId15" imgW="83808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4079875"/>
                        <a:ext cx="2001838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422803" y="3946788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 response:</a:t>
            </a:r>
            <a:endParaRPr lang="zh-TW" altLang="en-US" sz="28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22802" y="5003463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Input response:</a:t>
            </a:r>
            <a:endParaRPr lang="zh-TW" altLang="en-US" sz="2800" dirty="0"/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3887787" y="483446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4" name="方程式" r:id="rId17" imgW="571320" imgH="228600" progId="Equation.3">
                  <p:embed/>
                </p:oleObj>
              </mc:Choice>
              <mc:Fallback>
                <p:oleObj name="方程式" r:id="rId17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7" y="483446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5494278" y="483446"/>
          <a:ext cx="1943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75" name="方程式" r:id="rId19" imgW="812520" imgH="228600" progId="Equation.3">
                  <p:embed/>
                </p:oleObj>
              </mc:Choice>
              <mc:Fallback>
                <p:oleObj name="方程式" r:id="rId19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278" y="483446"/>
                        <a:ext cx="19431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79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9.4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4571" y="1336727"/>
            <a:ext cx="6183712" cy="2512603"/>
          </a:xfrm>
          <a:prstGeom prst="rect">
            <a:avLst/>
          </a:prstGeom>
        </p:spPr>
      </p:pic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857758"/>
              </p:ext>
            </p:extLst>
          </p:nvPr>
        </p:nvGraphicFramePr>
        <p:xfrm>
          <a:off x="663473" y="5494629"/>
          <a:ext cx="2732087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7" name="方程式" r:id="rId5" imgW="1143000" imgH="482400" progId="Equation.3">
                  <p:embed/>
                </p:oleObj>
              </mc:Choice>
              <mc:Fallback>
                <p:oleObj name="方程式" r:id="rId5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473" y="5494629"/>
                        <a:ext cx="2732087" cy="129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782961"/>
              </p:ext>
            </p:extLst>
          </p:nvPr>
        </p:nvGraphicFramePr>
        <p:xfrm>
          <a:off x="896938" y="4222750"/>
          <a:ext cx="2427287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8" name="方程式" r:id="rId7" imgW="1015920" imgH="330120" progId="Equation.3">
                  <p:embed/>
                </p:oleObj>
              </mc:Choice>
              <mc:Fallback>
                <p:oleObj name="方程式" r:id="rId7" imgW="1015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4222750"/>
                        <a:ext cx="2427287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77043"/>
              </p:ext>
            </p:extLst>
          </p:nvPr>
        </p:nvGraphicFramePr>
        <p:xfrm>
          <a:off x="3511550" y="4737100"/>
          <a:ext cx="21859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19" name="方程式" r:id="rId9" imgW="914400" imgH="304560" progId="Equation.3">
                  <p:embed/>
                </p:oleObj>
              </mc:Choice>
              <mc:Fallback>
                <p:oleObj name="方程式" r:id="rId9" imgW="914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1550" y="4737100"/>
                        <a:ext cx="2185988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/>
          </p:nvPr>
        </p:nvGraphicFramePr>
        <p:xfrm>
          <a:off x="3887787" y="483446"/>
          <a:ext cx="13684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0" name="方程式" r:id="rId11" imgW="571320" imgH="228600" progId="Equation.3">
                  <p:embed/>
                </p:oleObj>
              </mc:Choice>
              <mc:Fallback>
                <p:oleObj name="方程式" r:id="rId11" imgW="571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7787" y="483446"/>
                        <a:ext cx="1368425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/>
          </p:nvPr>
        </p:nvGraphicFramePr>
        <p:xfrm>
          <a:off x="5494278" y="483446"/>
          <a:ext cx="1943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1" name="方程式" r:id="rId13" imgW="812520" imgH="228600" progId="Equation.3">
                  <p:embed/>
                </p:oleObj>
              </mc:Choice>
              <mc:Fallback>
                <p:oleObj name="方程式" r:id="rId13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278" y="483446"/>
                        <a:ext cx="1943100" cy="614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群組 19"/>
          <p:cNvGrpSpPr/>
          <p:nvPr/>
        </p:nvGrpSpPr>
        <p:grpSpPr>
          <a:xfrm>
            <a:off x="5808047" y="4225465"/>
            <a:ext cx="3335953" cy="2367064"/>
            <a:chOff x="5808047" y="4240213"/>
            <a:chExt cx="3022784" cy="2149475"/>
          </a:xfrm>
        </p:grpSpPr>
        <p:pic>
          <p:nvPicPr>
            <p:cNvPr id="21" name="Picture 4" descr="02-2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489" b="22990"/>
            <a:stretch>
              <a:fillRect/>
            </a:stretch>
          </p:blipFill>
          <p:spPr bwMode="auto">
            <a:xfrm>
              <a:off x="5808047" y="4240213"/>
              <a:ext cx="2952750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986429" y="4569299"/>
              <a:ext cx="844402" cy="1740857"/>
            </a:xfrm>
            <a:prstGeom prst="rect">
              <a:avLst/>
            </a:prstGeom>
          </p:spPr>
        </p:pic>
      </p:grp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929864"/>
              </p:ext>
            </p:extLst>
          </p:nvPr>
        </p:nvGraphicFramePr>
        <p:xfrm>
          <a:off x="5557424" y="5776271"/>
          <a:ext cx="585729" cy="400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2" name="方程式" r:id="rId17" imgW="291960" imgH="177480" progId="Equation.3">
                  <p:embed/>
                </p:oleObj>
              </mc:Choice>
              <mc:Fallback>
                <p:oleObj name="方程式" r:id="rId17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424" y="5776271"/>
                        <a:ext cx="585729" cy="4006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431002"/>
              </p:ext>
            </p:extLst>
          </p:nvPr>
        </p:nvGraphicFramePr>
        <p:xfrm>
          <a:off x="6257804" y="4222749"/>
          <a:ext cx="752277" cy="47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3" name="方程式" r:id="rId19" imgW="317160" imgH="177480" progId="Equation.3">
                  <p:embed/>
                </p:oleObj>
              </mc:Choice>
              <mc:Fallback>
                <p:oleObj name="方程式" r:id="rId19" imgW="317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804" y="4222749"/>
                        <a:ext cx="752277" cy="47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422803" y="3946788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State response: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422802" y="5003463"/>
            <a:ext cx="290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Input response:</a:t>
            </a:r>
            <a:endParaRPr lang="zh-TW" altLang="en-US" sz="2800" dirty="0"/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49673"/>
              </p:ext>
            </p:extLst>
          </p:nvPr>
        </p:nvGraphicFramePr>
        <p:xfrm>
          <a:off x="377071" y="3421208"/>
          <a:ext cx="700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224" name="方程式" r:id="rId21" imgW="291960" imgH="177480" progId="Equation.3">
                  <p:embed/>
                </p:oleObj>
              </mc:Choice>
              <mc:Fallback>
                <p:oleObj name="方程式" r:id="rId21" imgW="291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071" y="3421208"/>
                        <a:ext cx="7000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直線單箭頭接點 28"/>
          <p:cNvCxnSpPr/>
          <p:nvPr/>
        </p:nvCxnSpPr>
        <p:spPr>
          <a:xfrm>
            <a:off x="3452694" y="4652104"/>
            <a:ext cx="703670" cy="3513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3430383" y="5611416"/>
            <a:ext cx="535737" cy="3896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6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First Order Circuits</a:t>
            </a:r>
            <a:endParaRPr lang="zh-TW" altLang="en-US" dirty="0"/>
          </a:p>
        </p:txBody>
      </p:sp>
      <p:pic>
        <p:nvPicPr>
          <p:cNvPr id="4" name="Picture 4" descr="02-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9" b="22990"/>
          <a:stretch>
            <a:fillRect/>
          </a:stretch>
        </p:blipFill>
        <p:spPr bwMode="auto">
          <a:xfrm>
            <a:off x="1149377" y="2262183"/>
            <a:ext cx="295275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7759" y="2591269"/>
            <a:ext cx="844402" cy="174085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128" y="4459663"/>
            <a:ext cx="2493581" cy="2200638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288557"/>
              </p:ext>
            </p:extLst>
          </p:nvPr>
        </p:nvGraphicFramePr>
        <p:xfrm>
          <a:off x="646178" y="5534224"/>
          <a:ext cx="374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58" name="方程式" r:id="rId7" imgW="164880" imgH="228600" progId="Equation.3">
                  <p:embed/>
                </p:oleObj>
              </mc:Choice>
              <mc:Fallback>
                <p:oleObj name="方程式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78" y="5534224"/>
                        <a:ext cx="3746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0708" y="4808355"/>
            <a:ext cx="763409" cy="1740857"/>
          </a:xfrm>
          <a:prstGeom prst="rect">
            <a:avLst/>
          </a:prstGeom>
        </p:spPr>
      </p:pic>
      <p:grpSp>
        <p:nvGrpSpPr>
          <p:cNvPr id="68" name="群組 67"/>
          <p:cNvGrpSpPr/>
          <p:nvPr/>
        </p:nvGrpSpPr>
        <p:grpSpPr>
          <a:xfrm>
            <a:off x="4635167" y="2046288"/>
            <a:ext cx="3694853" cy="1189073"/>
            <a:chOff x="4635167" y="1949318"/>
            <a:chExt cx="3694853" cy="1189073"/>
          </a:xfrm>
        </p:grpSpPr>
        <p:sp>
          <p:nvSpPr>
            <p:cNvPr id="13" name="矩形 12"/>
            <p:cNvSpPr/>
            <p:nvPr/>
          </p:nvSpPr>
          <p:spPr>
            <a:xfrm>
              <a:off x="5158067" y="2066539"/>
              <a:ext cx="1501302" cy="6555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5050353" y="2722109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4635167" y="1949318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1622620"/>
                </p:ext>
              </p:extLst>
            </p:nvPr>
          </p:nvGraphicFramePr>
          <p:xfrm>
            <a:off x="6545976" y="2670078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59" name="方程式" r:id="rId10" imgW="139680" imgH="228600" progId="Equation.3">
                    <p:embed/>
                  </p:oleObj>
                </mc:Choice>
                <mc:Fallback>
                  <p:oleObj name="方程式" r:id="rId10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5976" y="2670078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6406179"/>
                </p:ext>
              </p:extLst>
            </p:nvPr>
          </p:nvGraphicFramePr>
          <p:xfrm>
            <a:off x="8149045" y="2565740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60" name="方程式" r:id="rId12" imgW="88560" imgH="152280" progId="Equation.3">
                    <p:embed/>
                  </p:oleObj>
                </mc:Choice>
                <mc:Fallback>
                  <p:oleObj name="方程式" r:id="rId12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9045" y="2565740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8" name="群組 27"/>
          <p:cNvGrpSpPr/>
          <p:nvPr/>
        </p:nvGrpSpPr>
        <p:grpSpPr>
          <a:xfrm>
            <a:off x="5011172" y="3193167"/>
            <a:ext cx="3279667" cy="1177637"/>
            <a:chOff x="5010567" y="3453849"/>
            <a:chExt cx="3279667" cy="1177637"/>
          </a:xfrm>
        </p:grpSpPr>
        <p:sp>
          <p:nvSpPr>
            <p:cNvPr id="29" name="矩形 28"/>
            <p:cNvSpPr/>
            <p:nvPr/>
          </p:nvSpPr>
          <p:spPr>
            <a:xfrm>
              <a:off x="6625531" y="3579204"/>
              <a:ext cx="1115846" cy="6339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單箭頭接點 29"/>
            <p:cNvCxnSpPr/>
            <p:nvPr/>
          </p:nvCxnSpPr>
          <p:spPr>
            <a:xfrm>
              <a:off x="5010567" y="4215204"/>
              <a:ext cx="306921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字方塊 30"/>
            <p:cNvSpPr txBox="1"/>
            <p:nvPr/>
          </p:nvSpPr>
          <p:spPr>
            <a:xfrm>
              <a:off x="7672643" y="3453849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  <p:graphicFrame>
          <p:nvGraphicFramePr>
            <p:cNvPr id="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9092270"/>
                </p:ext>
              </p:extLst>
            </p:nvPr>
          </p:nvGraphicFramePr>
          <p:xfrm>
            <a:off x="6506190" y="4163173"/>
            <a:ext cx="285750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61" name="方程式" r:id="rId14" imgW="139680" imgH="228600" progId="Equation.3">
                    <p:embed/>
                  </p:oleObj>
                </mc:Choice>
                <mc:Fallback>
                  <p:oleObj name="方程式" r:id="rId14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06190" y="4163173"/>
                          <a:ext cx="285750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3873544"/>
                </p:ext>
              </p:extLst>
            </p:nvPr>
          </p:nvGraphicFramePr>
          <p:xfrm>
            <a:off x="8109259" y="4058835"/>
            <a:ext cx="180975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62" name="方程式" r:id="rId15" imgW="88560" imgH="152280" progId="Equation.3">
                    <p:embed/>
                  </p:oleObj>
                </mc:Choice>
                <mc:Fallback>
                  <p:oleObj name="方程式" r:id="rId15" imgW="8856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09259" y="4058835"/>
                          <a:ext cx="180975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群組 54"/>
          <p:cNvGrpSpPr/>
          <p:nvPr/>
        </p:nvGrpSpPr>
        <p:grpSpPr>
          <a:xfrm>
            <a:off x="5093748" y="4362949"/>
            <a:ext cx="3279667" cy="1135268"/>
            <a:chOff x="5038709" y="5352845"/>
            <a:chExt cx="3279667" cy="1135268"/>
          </a:xfrm>
        </p:grpSpPr>
        <p:grpSp>
          <p:nvGrpSpPr>
            <p:cNvPr id="44" name="群組 43"/>
            <p:cNvGrpSpPr/>
            <p:nvPr/>
          </p:nvGrpSpPr>
          <p:grpSpPr>
            <a:xfrm>
              <a:off x="5038709" y="5352845"/>
              <a:ext cx="3279667" cy="1135268"/>
              <a:chOff x="5010567" y="3453849"/>
              <a:chExt cx="3279667" cy="1135268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6020785" y="3564809"/>
                <a:ext cx="1115846" cy="6339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50" name="直線單箭頭接點 49"/>
              <p:cNvCxnSpPr/>
              <p:nvPr/>
            </p:nvCxnSpPr>
            <p:spPr>
              <a:xfrm>
                <a:off x="5010567" y="4215204"/>
                <a:ext cx="306921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字方塊 50"/>
              <p:cNvSpPr txBox="1"/>
              <p:nvPr/>
            </p:nvSpPr>
            <p:spPr>
              <a:xfrm>
                <a:off x="7672643" y="3453849"/>
                <a:ext cx="5271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3600" dirty="0" smtClean="0"/>
                  <a:t>…</a:t>
                </a:r>
                <a:endParaRPr lang="zh-TW" altLang="en-US" sz="3600" dirty="0"/>
              </a:p>
            </p:txBody>
          </p:sp>
          <p:graphicFrame>
            <p:nvGraphicFramePr>
              <p:cNvPr id="52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95135300"/>
                  </p:ext>
                </p:extLst>
              </p:nvPr>
            </p:nvGraphicFramePr>
            <p:xfrm>
              <a:off x="5956733" y="4146204"/>
              <a:ext cx="260350" cy="4429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063" name="方程式" r:id="rId16" imgW="126720" imgH="215640" progId="Equation.3">
                      <p:embed/>
                    </p:oleObj>
                  </mc:Choice>
                  <mc:Fallback>
                    <p:oleObj name="方程式" r:id="rId16" imgW="1267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56733" y="4146204"/>
                            <a:ext cx="260350" cy="4429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7623769"/>
                  </p:ext>
                </p:extLst>
              </p:nvPr>
            </p:nvGraphicFramePr>
            <p:xfrm>
              <a:off x="8109259" y="4058835"/>
              <a:ext cx="180975" cy="3127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064" name="方程式" r:id="rId18" imgW="88560" imgH="152280" progId="Equation.3">
                      <p:embed/>
                    </p:oleObj>
                  </mc:Choice>
                  <mc:Fallback>
                    <p:oleObj name="方程式" r:id="rId18" imgW="88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09259" y="4058835"/>
                            <a:ext cx="180975" cy="3127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4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0250802"/>
                </p:ext>
              </p:extLst>
            </p:nvPr>
          </p:nvGraphicFramePr>
          <p:xfrm>
            <a:off x="7021513" y="6045200"/>
            <a:ext cx="287337" cy="44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065" name="方程式" r:id="rId19" imgW="139680" imgH="215640" progId="Equation.3">
                    <p:embed/>
                  </p:oleObj>
                </mc:Choice>
                <mc:Fallback>
                  <p:oleObj name="方程式" r:id="rId19" imgW="1396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21513" y="6045200"/>
                          <a:ext cx="287337" cy="442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" name="群組 68"/>
          <p:cNvGrpSpPr/>
          <p:nvPr/>
        </p:nvGrpSpPr>
        <p:grpSpPr>
          <a:xfrm>
            <a:off x="4702998" y="5592341"/>
            <a:ext cx="3685557" cy="1215645"/>
            <a:chOff x="4687858" y="5662797"/>
            <a:chExt cx="3685557" cy="1215645"/>
          </a:xfrm>
        </p:grpSpPr>
        <p:sp>
          <p:nvSpPr>
            <p:cNvPr id="66" name="矩形 65"/>
            <p:cNvSpPr/>
            <p:nvPr/>
          </p:nvSpPr>
          <p:spPr>
            <a:xfrm>
              <a:off x="6673371" y="5678487"/>
              <a:ext cx="1191198" cy="789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6" name="群組 55"/>
            <p:cNvGrpSpPr/>
            <p:nvPr/>
          </p:nvGrpSpPr>
          <p:grpSpPr>
            <a:xfrm>
              <a:off x="5050353" y="5662797"/>
              <a:ext cx="3323062" cy="1215645"/>
              <a:chOff x="5038709" y="5313697"/>
              <a:chExt cx="3323062" cy="1215645"/>
            </a:xfrm>
          </p:grpSpPr>
          <p:grpSp>
            <p:nvGrpSpPr>
              <p:cNvPr id="57" name="群組 56"/>
              <p:cNvGrpSpPr/>
              <p:nvPr/>
            </p:nvGrpSpPr>
            <p:grpSpPr>
              <a:xfrm>
                <a:off x="5038709" y="5313697"/>
                <a:ext cx="3323062" cy="956871"/>
                <a:chOff x="5010567" y="3414701"/>
                <a:chExt cx="3323062" cy="956871"/>
              </a:xfrm>
            </p:grpSpPr>
            <p:sp>
              <p:nvSpPr>
                <p:cNvPr id="59" name="矩形 58"/>
                <p:cNvSpPr/>
                <p:nvPr/>
              </p:nvSpPr>
              <p:spPr>
                <a:xfrm>
                  <a:off x="5118281" y="3906861"/>
                  <a:ext cx="1505156" cy="3169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cxnSp>
              <p:nvCxnSpPr>
                <p:cNvPr id="60" name="直線單箭頭接點 59"/>
                <p:cNvCxnSpPr/>
                <p:nvPr/>
              </p:nvCxnSpPr>
              <p:spPr>
                <a:xfrm>
                  <a:off x="5010567" y="4215204"/>
                  <a:ext cx="306921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文字方塊 60"/>
                <p:cNvSpPr txBox="1"/>
                <p:nvPr/>
              </p:nvSpPr>
              <p:spPr>
                <a:xfrm>
                  <a:off x="7806526" y="3414701"/>
                  <a:ext cx="52710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TW" sz="3600" dirty="0" smtClean="0"/>
                    <a:t>…</a:t>
                  </a:r>
                  <a:endParaRPr lang="zh-TW" altLang="en-US" sz="3600" dirty="0"/>
                </a:p>
              </p:txBody>
            </p:sp>
            <p:graphicFrame>
              <p:nvGraphicFramePr>
                <p:cNvPr id="63" name="Object 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86667253"/>
                    </p:ext>
                  </p:extLst>
                </p:nvPr>
              </p:nvGraphicFramePr>
              <p:xfrm>
                <a:off x="8109259" y="4058835"/>
                <a:ext cx="180975" cy="3127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98066" name="方程式" r:id="rId21" imgW="88560" imgH="152280" progId="Equation.3">
                        <p:embed/>
                      </p:oleObj>
                    </mc:Choice>
                    <mc:Fallback>
                      <p:oleObj name="方程式" r:id="rId21" imgW="88560" imgH="1522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09259" y="4058835"/>
                              <a:ext cx="180975" cy="3127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58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6965611"/>
                  </p:ext>
                </p:extLst>
              </p:nvPr>
            </p:nvGraphicFramePr>
            <p:xfrm>
              <a:off x="6516381" y="6061029"/>
              <a:ext cx="287338" cy="4683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067" name="方程式" r:id="rId22" imgW="139680" imgH="228600" progId="Equation.3">
                      <p:embed/>
                    </p:oleObj>
                  </mc:Choice>
                  <mc:Fallback>
                    <p:oleObj name="方程式" r:id="rId22" imgW="1396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16381" y="6061029"/>
                            <a:ext cx="287338" cy="4683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7" name="文字方塊 66"/>
            <p:cNvSpPr txBox="1"/>
            <p:nvPr/>
          </p:nvSpPr>
          <p:spPr>
            <a:xfrm>
              <a:off x="4687858" y="5854023"/>
              <a:ext cx="527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600" dirty="0" smtClean="0"/>
                <a:t>…</a:t>
              </a:r>
              <a:endParaRPr lang="zh-TW" altLang="en-US" sz="3600" dirty="0"/>
            </a:p>
          </p:txBody>
        </p:sp>
      </p:grpSp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49380"/>
              </p:ext>
            </p:extLst>
          </p:nvPr>
        </p:nvGraphicFramePr>
        <p:xfrm>
          <a:off x="5258000" y="1459392"/>
          <a:ext cx="14525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068" name="方程式" r:id="rId24" imgW="711000" imgH="228600" progId="Equation.3">
                  <p:embed/>
                </p:oleObj>
              </mc:Choice>
              <mc:Fallback>
                <p:oleObj name="方程式" r:id="rId2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8000" y="1459392"/>
                        <a:ext cx="1452562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46178" y="1679313"/>
            <a:ext cx="3760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/>
              <a:t>v</a:t>
            </a:r>
            <a:r>
              <a:rPr lang="en-US" altLang="zh-TW" sz="2400" baseline="-25000" dirty="0" err="1" smtClean="0"/>
              <a:t>oc</a:t>
            </a:r>
            <a:r>
              <a:rPr lang="en-US" altLang="zh-TW" sz="2400" dirty="0" smtClean="0"/>
              <a:t> and </a:t>
            </a:r>
            <a:r>
              <a:rPr lang="en-US" altLang="zh-TW" sz="2400" dirty="0" err="1" smtClean="0"/>
              <a:t>i</a:t>
            </a:r>
            <a:r>
              <a:rPr lang="en-US" altLang="zh-TW" sz="2400" baseline="-25000" dirty="0" err="1" smtClean="0"/>
              <a:t>sc</a:t>
            </a:r>
            <a:r>
              <a:rPr lang="en-US" altLang="zh-TW" sz="2400" dirty="0" smtClean="0"/>
              <a:t> should be dynamic</a:t>
            </a:r>
            <a:endParaRPr lang="zh-TW" altLang="en-US" sz="2400" dirty="0"/>
          </a:p>
        </p:txBody>
      </p:sp>
      <p:sp>
        <p:nvSpPr>
          <p:cNvPr id="41" name="文字方塊 40"/>
          <p:cNvSpPr txBox="1"/>
          <p:nvPr/>
        </p:nvSpPr>
        <p:spPr>
          <a:xfrm>
            <a:off x="6774326" y="1433237"/>
            <a:ext cx="1797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(this lecture)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491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9.4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939" y="1992437"/>
            <a:ext cx="4644122" cy="3353434"/>
          </a:xfrm>
          <a:prstGeom prst="rect">
            <a:avLst/>
          </a:prstGeom>
        </p:spPr>
      </p:pic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980994"/>
              </p:ext>
            </p:extLst>
          </p:nvPr>
        </p:nvGraphicFramePr>
        <p:xfrm>
          <a:off x="5270373" y="4603918"/>
          <a:ext cx="18113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39" name="方程式" r:id="rId5" imgW="914400" imgH="304560" progId="Equation.3">
                  <p:embed/>
                </p:oleObj>
              </mc:Choice>
              <mc:Fallback>
                <p:oleObj name="方程式" r:id="rId5" imgW="914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373" y="4603918"/>
                        <a:ext cx="181133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930153"/>
              </p:ext>
            </p:extLst>
          </p:nvPr>
        </p:nvGraphicFramePr>
        <p:xfrm>
          <a:off x="2412913" y="2353539"/>
          <a:ext cx="1711325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40" name="方程式" r:id="rId7" imgW="888840" imgH="482400" progId="Equation.3">
                  <p:embed/>
                </p:oleObj>
              </mc:Choice>
              <mc:Fallback>
                <p:oleObj name="方程式" r:id="rId7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913" y="2353539"/>
                        <a:ext cx="1711325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線單箭頭接點 11"/>
          <p:cNvCxnSpPr/>
          <p:nvPr/>
        </p:nvCxnSpPr>
        <p:spPr>
          <a:xfrm flipH="1" flipV="1">
            <a:off x="3416488" y="3108395"/>
            <a:ext cx="142482" cy="140507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5681910" y="3448596"/>
            <a:ext cx="256436" cy="13963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941" y="215778"/>
            <a:ext cx="4991599" cy="2028216"/>
          </a:xfrm>
          <a:prstGeom prst="rect">
            <a:avLst/>
          </a:prstGeom>
        </p:spPr>
      </p:pic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96425"/>
              </p:ext>
            </p:extLst>
          </p:nvPr>
        </p:nvGraphicFramePr>
        <p:xfrm>
          <a:off x="2608466" y="5603841"/>
          <a:ext cx="3698467" cy="100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41" name="方程式" r:id="rId10" imgW="1625400" imgH="393480" progId="Equation.3">
                  <p:embed/>
                </p:oleObj>
              </mc:Choice>
              <mc:Fallback>
                <p:oleObj name="方程式" r:id="rId10" imgW="1625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466" y="5603841"/>
                        <a:ext cx="3698467" cy="100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51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66750" y="0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Application:</a:t>
            </a:r>
            <a:br>
              <a:rPr lang="en-US" altLang="zh-TW" dirty="0" smtClean="0"/>
            </a:br>
            <a:r>
              <a:rPr lang="en-US" altLang="zh-TW" dirty="0" smtClean="0"/>
              <a:t>Touchscreen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22" y="2570076"/>
            <a:ext cx="7231856" cy="37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1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Resistive Touchscreen</a:t>
            </a:r>
            <a:br>
              <a:rPr lang="en-US" altLang="zh-TW" dirty="0" smtClean="0"/>
            </a:br>
            <a:r>
              <a:rPr lang="zh-TW" altLang="en-US" dirty="0" smtClean="0"/>
              <a:t>電阻式觸控螢幕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28650" y="5255178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/>
              <a:t>http://www.analog.com/library/analogdialogue/archives/44-02/touch_screen.html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2" y="2395537"/>
            <a:ext cx="5256913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Capacitive </a:t>
            </a:r>
            <a:r>
              <a:rPr lang="en-US" altLang="zh-TW" dirty="0" smtClean="0"/>
              <a:t>Touchscreen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電容式</a:t>
            </a:r>
            <a:r>
              <a:rPr lang="zh-TW" altLang="en-US" dirty="0"/>
              <a:t>觸控螢幕</a:t>
            </a:r>
          </a:p>
        </p:txBody>
      </p:sp>
      <p:sp>
        <p:nvSpPr>
          <p:cNvPr id="5" name="矩形 4"/>
          <p:cNvSpPr/>
          <p:nvPr/>
        </p:nvSpPr>
        <p:spPr>
          <a:xfrm>
            <a:off x="896873" y="6159502"/>
            <a:ext cx="7753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http://www.eettaiwan.com/ART_8800583600_480702_TA_bc13e6c4.HTM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548" y="992191"/>
            <a:ext cx="4149853" cy="51673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72" y="2790825"/>
            <a:ext cx="3743325" cy="6286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72" y="4425162"/>
            <a:ext cx="3790950" cy="6000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500949" y="2503927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Before Touching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484184" y="4150279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Finger is Touching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4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9.14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9.16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348" y="1825625"/>
            <a:ext cx="2594578" cy="18876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255" y="4363632"/>
            <a:ext cx="5843095" cy="203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 - Stability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first-order circuit shown below is at steady state before the switch closes at t=0. This circuit contains a dependent source and so may be unstable. Find the capacitor voltage, v(t), for t&gt;0.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227" y="3402191"/>
            <a:ext cx="5978315" cy="32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648" y="3428156"/>
            <a:ext cx="6707070" cy="34298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 - Stability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gain of the dependent source below is B. What restrictions must be placed on the gain to ensure that the circuit is stable? Design this circuit to have a time constant of +20ms.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32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42403"/>
            <a:ext cx="7772400" cy="2387600"/>
          </a:xfrm>
        </p:spPr>
        <p:txBody>
          <a:bodyPr/>
          <a:lstStyle/>
          <a:p>
            <a:r>
              <a:rPr lang="en-US" altLang="zh-TW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0483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Homework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9.14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9.16</a:t>
            </a:r>
            <a:endParaRPr lang="zh-TW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468761"/>
              </p:ext>
            </p:extLst>
          </p:nvPr>
        </p:nvGraphicFramePr>
        <p:xfrm>
          <a:off x="5006975" y="1825625"/>
          <a:ext cx="18780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5" name="方程式" r:id="rId3" imgW="825480" imgH="330120" progId="Equation.3">
                  <p:embed/>
                </p:oleObj>
              </mc:Choice>
              <mc:Fallback>
                <p:oleObj name="方程式" r:id="rId3" imgW="82548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1825625"/>
                        <a:ext cx="18780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36825"/>
              </p:ext>
            </p:extLst>
          </p:nvPr>
        </p:nvGraphicFramePr>
        <p:xfrm>
          <a:off x="2623105" y="2165102"/>
          <a:ext cx="13287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6" name="方程式" r:id="rId5" imgW="583920" imgH="177480" progId="Equation.3">
                  <p:embed/>
                </p:oleObj>
              </mc:Choice>
              <mc:Fallback>
                <p:oleObj name="方程式" r:id="rId5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105" y="2165102"/>
                        <a:ext cx="13287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802533"/>
              </p:ext>
            </p:extLst>
          </p:nvPr>
        </p:nvGraphicFramePr>
        <p:xfrm>
          <a:off x="2867025" y="2955925"/>
          <a:ext cx="8382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7" name="方程式" r:id="rId7" imgW="368280" imgH="177480" progId="Equation.3">
                  <p:embed/>
                </p:oleObj>
              </mc:Choice>
              <mc:Fallback>
                <p:oleObj name="方程式" r:id="rId7" imgW="368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025" y="2955925"/>
                        <a:ext cx="83820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12444"/>
              </p:ext>
            </p:extLst>
          </p:nvPr>
        </p:nvGraphicFramePr>
        <p:xfrm>
          <a:off x="4752181" y="2595370"/>
          <a:ext cx="27162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8" name="方程式" r:id="rId9" imgW="1193760" imgH="330120" progId="Equation.3">
                  <p:embed/>
                </p:oleObj>
              </mc:Choice>
              <mc:Fallback>
                <p:oleObj name="方程式" r:id="rId9" imgW="11937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81" y="2595370"/>
                        <a:ext cx="27162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84977"/>
              </p:ext>
            </p:extLst>
          </p:nvPr>
        </p:nvGraphicFramePr>
        <p:xfrm>
          <a:off x="3951842" y="4106739"/>
          <a:ext cx="18192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9" name="方程式" r:id="rId11" imgW="799920" imgH="228600" progId="Equation.3">
                  <p:embed/>
                </p:oleObj>
              </mc:Choice>
              <mc:Fallback>
                <p:oleObj name="方程式" r:id="rId11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1842" y="4106739"/>
                        <a:ext cx="18192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194108"/>
              </p:ext>
            </p:extLst>
          </p:nvPr>
        </p:nvGraphicFramePr>
        <p:xfrm>
          <a:off x="3865563" y="4813300"/>
          <a:ext cx="19923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0" name="方程式" r:id="rId13" imgW="876240" imgH="228600" progId="Equation.3">
                  <p:embed/>
                </p:oleObj>
              </mc:Choice>
              <mc:Fallback>
                <p:oleObj name="方程式" r:id="rId13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813300"/>
                        <a:ext cx="19923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468589"/>
              </p:ext>
            </p:extLst>
          </p:nvPr>
        </p:nvGraphicFramePr>
        <p:xfrm>
          <a:off x="3879850" y="5532438"/>
          <a:ext cx="19621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51" name="方程式" r:id="rId15" imgW="863280" imgH="228600" progId="Equation.3">
                  <p:embed/>
                </p:oleObj>
              </mc:Choice>
              <mc:Fallback>
                <p:oleObj name="方程式" r:id="rId15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5532438"/>
                        <a:ext cx="196215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30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first-order circuit shown below is at steady state before the switch closes at t=0. This circuit contains a dependent source and so may be unstable. Find the capacitor voltage, v(t), for t&gt;0.</a:t>
            </a:r>
            <a:endParaRPr lang="zh-TW" altLang="en-US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78411"/>
              </p:ext>
            </p:extLst>
          </p:nvPr>
        </p:nvGraphicFramePr>
        <p:xfrm>
          <a:off x="5642622" y="4522789"/>
          <a:ext cx="23114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6" name="方程式" r:id="rId4" imgW="1015920" imgH="330120" progId="Equation.3">
                  <p:embed/>
                </p:oleObj>
              </mc:Choice>
              <mc:Fallback>
                <p:oleObj name="方程式" r:id="rId4" imgW="10159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2622" y="4522789"/>
                        <a:ext cx="231140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9727" y="4141506"/>
            <a:ext cx="3747146" cy="1607117"/>
          </a:xfrm>
          <a:prstGeom prst="rect">
            <a:avLst/>
          </a:prstGeom>
        </p:spPr>
      </p:pic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090574"/>
              </p:ext>
            </p:extLst>
          </p:nvPr>
        </p:nvGraphicFramePr>
        <p:xfrm>
          <a:off x="4954910" y="5343810"/>
          <a:ext cx="461963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7" name="方程式" r:id="rId7" imgW="203040" imgH="177480" progId="Equation.3">
                  <p:embed/>
                </p:oleObj>
              </mc:Choice>
              <mc:Fallback>
                <p:oleObj name="方程式" r:id="rId7" imgW="203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910" y="5343810"/>
                        <a:ext cx="461963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84206"/>
              </p:ext>
            </p:extLst>
          </p:nvPr>
        </p:nvGraphicFramePr>
        <p:xfrm>
          <a:off x="1149821" y="4006570"/>
          <a:ext cx="10398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8" name="方程式" r:id="rId9" imgW="457200" imgH="177480" progId="Equation.3">
                  <p:embed/>
                </p:oleObj>
              </mc:Choice>
              <mc:Fallback>
                <p:oleObj name="方程式" r:id="rId9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821" y="4006570"/>
                        <a:ext cx="103981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79944"/>
              </p:ext>
            </p:extLst>
          </p:nvPr>
        </p:nvGraphicFramePr>
        <p:xfrm>
          <a:off x="2345481" y="5673075"/>
          <a:ext cx="10398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69" name="方程式" r:id="rId11" imgW="457200" imgH="177480" progId="Equation.3">
                  <p:embed/>
                </p:oleObj>
              </mc:Choice>
              <mc:Fallback>
                <p:oleObj name="方程式" r:id="rId11" imgW="4572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5481" y="5673075"/>
                        <a:ext cx="1039812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05178"/>
              </p:ext>
            </p:extLst>
          </p:nvPr>
        </p:nvGraphicFramePr>
        <p:xfrm>
          <a:off x="3670300" y="5721351"/>
          <a:ext cx="7810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0" name="方程式" r:id="rId13" imgW="342720" imgH="177480" progId="Equation.3">
                  <p:embed/>
                </p:oleObj>
              </mc:Choice>
              <mc:Fallback>
                <p:oleObj name="方程式" r:id="rId13" imgW="3427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721351"/>
                        <a:ext cx="7810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88583"/>
              </p:ext>
            </p:extLst>
          </p:nvPr>
        </p:nvGraphicFramePr>
        <p:xfrm>
          <a:off x="4160838" y="4141788"/>
          <a:ext cx="10112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1" name="方程式" r:id="rId15" imgW="444240" imgH="177480" progId="Equation.3">
                  <p:embed/>
                </p:oleObj>
              </mc:Choice>
              <mc:Fallback>
                <p:oleObj name="方程式" r:id="rId15" imgW="4442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838" y="4141788"/>
                        <a:ext cx="1011237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525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Unit Step Function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5" y="2201832"/>
            <a:ext cx="2632841" cy="234156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20" y="4554406"/>
            <a:ext cx="2330648" cy="7462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880" y="2314005"/>
            <a:ext cx="2725058" cy="21172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012" y="2314004"/>
            <a:ext cx="3062036" cy="219026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355" y="4658762"/>
            <a:ext cx="2496625" cy="66143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3041" y="4686503"/>
            <a:ext cx="2538649" cy="5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gain of the dependent source below is B. What restrictions must be placed on the gain to ensure that the circuit is stable? Design this circuit to have a time constant of +20ms.</a:t>
            </a:r>
            <a:endParaRPr lang="zh-TW" alt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6934"/>
              </p:ext>
            </p:extLst>
          </p:nvPr>
        </p:nvGraphicFramePr>
        <p:xfrm>
          <a:off x="2794179" y="4229100"/>
          <a:ext cx="12128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2" name="方程式" r:id="rId4" imgW="533160" imgH="177480" progId="Equation.3">
                  <p:embed/>
                </p:oleObj>
              </mc:Choice>
              <mc:Fallback>
                <p:oleObj name="方程式" r:id="rId4" imgW="533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179" y="4229100"/>
                        <a:ext cx="1212850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563799"/>
              </p:ext>
            </p:extLst>
          </p:nvPr>
        </p:nvGraphicFramePr>
        <p:xfrm>
          <a:off x="5436650" y="4217037"/>
          <a:ext cx="7794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43" name="方程式" r:id="rId6" imgW="342720" imgH="164880" progId="Equation.3">
                  <p:embed/>
                </p:oleObj>
              </mc:Choice>
              <mc:Fallback>
                <p:oleObj name="方程式" r:id="rId6" imgW="3427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650" y="4217037"/>
                        <a:ext cx="7794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693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Acknowledgement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zh-TW" altLang="en-US" sz="2800" dirty="0" smtClean="0"/>
              <a:t>感謝 莊佾</a:t>
            </a:r>
            <a:r>
              <a:rPr lang="zh-TW" altLang="en-US" sz="2800" dirty="0"/>
              <a:t>霖</a:t>
            </a:r>
            <a:r>
              <a:rPr lang="en-US" altLang="zh-TW" sz="2800" dirty="0" smtClean="0"/>
              <a:t>(b02)</a:t>
            </a:r>
          </a:p>
          <a:p>
            <a:pPr lvl="1"/>
            <a:r>
              <a:rPr lang="zh-TW" altLang="en-US" dirty="0" smtClean="0"/>
              <a:t>指出投影片中 </a:t>
            </a:r>
            <a:r>
              <a:rPr lang="en-US" altLang="zh-TW" dirty="0" smtClean="0"/>
              <a:t>Equation </a:t>
            </a:r>
            <a:r>
              <a:rPr lang="zh-TW" altLang="en-US" dirty="0" smtClean="0"/>
              <a:t>的錯誤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47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Perspective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Differential Equation</a:t>
            </a:r>
          </a:p>
          <a:p>
            <a:r>
              <a:rPr lang="en-US" altLang="zh-TW" dirty="0" smtClean="0"/>
              <a:t>Superposition</a:t>
            </a:r>
          </a:p>
          <a:p>
            <a:r>
              <a:rPr lang="en-US" altLang="zh-TW" dirty="0" smtClean="0"/>
              <a:t>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166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284595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Perspective 1:</a:t>
            </a:r>
            <a:br>
              <a:rPr lang="en-US" altLang="zh-TW" dirty="0" smtClean="0"/>
            </a:br>
            <a:r>
              <a:rPr lang="en-US" altLang="zh-TW" dirty="0" smtClean="0"/>
              <a:t>Differential Equation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46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4055</TotalTime>
  <Words>1320</Words>
  <Application>Microsoft Office PowerPoint</Application>
  <PresentationFormat>如螢幕大小 (4:3)</PresentationFormat>
  <Paragraphs>320</Paragraphs>
  <Slides>71</Slides>
  <Notes>40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71</vt:i4>
      </vt:variant>
    </vt:vector>
  </HeadingPairs>
  <TitlesOfParts>
    <vt:vector size="78" baseType="lpstr">
      <vt:lpstr>新細明體</vt:lpstr>
      <vt:lpstr>Arial</vt:lpstr>
      <vt:lpstr>Calibri</vt:lpstr>
      <vt:lpstr>Calibri Light</vt:lpstr>
      <vt:lpstr>Office 佈景主題</vt:lpstr>
      <vt:lpstr>方程式</vt:lpstr>
      <vt:lpstr>Microsoft 方程式編輯器 3.0</vt:lpstr>
      <vt:lpstr>Lecture 11 First-order Circuits (1)</vt:lpstr>
      <vt:lpstr>Dynamic Circuits</vt:lpstr>
      <vt:lpstr>Textbook</vt:lpstr>
      <vt:lpstr>First-Order Circuits</vt:lpstr>
      <vt:lpstr>First-Order Circuits</vt:lpstr>
      <vt:lpstr>First Order Circuits</vt:lpstr>
      <vt:lpstr>Unit Step Function</vt:lpstr>
      <vt:lpstr>Perspective</vt:lpstr>
      <vt:lpstr>Perspective 1: Differential Equation</vt:lpstr>
      <vt:lpstr>Zero-Input Response - RC</vt:lpstr>
      <vt:lpstr>Zero-Input Response - RC</vt:lpstr>
      <vt:lpstr>Zero-Input Response - RC</vt:lpstr>
      <vt:lpstr>Zero-Input Response - RC</vt:lpstr>
      <vt:lpstr>Zero-Input Response - RC</vt:lpstr>
      <vt:lpstr>Zero-Input Response - RC</vt:lpstr>
      <vt:lpstr>Zero-Input Response - RC</vt:lpstr>
      <vt:lpstr>Zero-Input Response - RC</vt:lpstr>
      <vt:lpstr>Zero-Input Response - RC</vt:lpstr>
      <vt:lpstr>Zero-Input Response - RL</vt:lpstr>
      <vt:lpstr>Zero-Input Response - RL</vt:lpstr>
      <vt:lpstr>Zero-Input Response</vt:lpstr>
      <vt:lpstr>Step Response - RC</vt:lpstr>
      <vt:lpstr>Step Response - RC</vt:lpstr>
      <vt:lpstr>Step Response - RC</vt:lpstr>
      <vt:lpstr>Step Response - RC</vt:lpstr>
      <vt:lpstr>Step Response</vt:lpstr>
      <vt:lpstr>Step Response</vt:lpstr>
      <vt:lpstr>Step Response</vt:lpstr>
      <vt:lpstr>Step Response + Initial Condition</vt:lpstr>
      <vt:lpstr>Step Response - RC</vt:lpstr>
      <vt:lpstr>Perspective 2: Superposition</vt:lpstr>
      <vt:lpstr>Step Response</vt:lpstr>
      <vt:lpstr>Step Response</vt:lpstr>
      <vt:lpstr>Step Response</vt:lpstr>
      <vt:lpstr>Pulse Response</vt:lpstr>
      <vt:lpstr>Pulse Response</vt:lpstr>
      <vt:lpstr>Pulse Response</vt:lpstr>
      <vt:lpstr>Pulse Response</vt:lpstr>
      <vt:lpstr>Step Response + Initial Condition</vt:lpstr>
      <vt:lpstr>Step Response + Initial Condition</vt:lpstr>
      <vt:lpstr>Step Response + Initial Condition</vt:lpstr>
      <vt:lpstr>Step Response + Initial Condition</vt:lpstr>
      <vt:lpstr>Perspective 3: State</vt:lpstr>
      <vt:lpstr>State</vt:lpstr>
      <vt:lpstr>State</vt:lpstr>
      <vt:lpstr>State</vt:lpstr>
      <vt:lpstr>State</vt:lpstr>
      <vt:lpstr>State</vt:lpstr>
      <vt:lpstr>Response</vt:lpstr>
      <vt:lpstr>Zero-Input Response</vt:lpstr>
      <vt:lpstr>Zero-Input Response</vt:lpstr>
      <vt:lpstr>Zero-Input Response</vt:lpstr>
      <vt:lpstr>Zero-Input Response</vt:lpstr>
      <vt:lpstr>Example 9.4</vt:lpstr>
      <vt:lpstr>Example 9.4</vt:lpstr>
      <vt:lpstr>Example 9.4</vt:lpstr>
      <vt:lpstr>Example 9.4</vt:lpstr>
      <vt:lpstr>Example 9.4</vt:lpstr>
      <vt:lpstr>Example 9.4</vt:lpstr>
      <vt:lpstr>Example 9.4</vt:lpstr>
      <vt:lpstr>Application: Touchscreen</vt:lpstr>
      <vt:lpstr>Resistive Touchscreen 電阻式觸控螢幕</vt:lpstr>
      <vt:lpstr>Capacitive Touchscreen  電容式觸控螢幕</vt:lpstr>
      <vt:lpstr>Homework</vt:lpstr>
      <vt:lpstr>Homework - Stability</vt:lpstr>
      <vt:lpstr>Homework - Stability</vt:lpstr>
      <vt:lpstr>Thank you!</vt:lpstr>
      <vt:lpstr>Homework</vt:lpstr>
      <vt:lpstr>Stability</vt:lpstr>
      <vt:lpstr>Stability</vt:lpstr>
      <vt:lpstr>Acknowledgement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11 First-order Transients</dc:title>
  <dc:creator>Lee Hung-yi</dc:creator>
  <cp:lastModifiedBy>Lee Hung-yi</cp:lastModifiedBy>
  <cp:revision>245</cp:revision>
  <dcterms:created xsi:type="dcterms:W3CDTF">2014-10-04T07:26:08Z</dcterms:created>
  <dcterms:modified xsi:type="dcterms:W3CDTF">2014-10-31T09:46:51Z</dcterms:modified>
</cp:coreProperties>
</file>